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y="5143500" cx="9144000"/>
  <p:notesSz cx="6858000" cy="9144000"/>
  <p:embeddedFontLst>
    <p:embeddedFont>
      <p:font typeface="Roboto"/>
      <p:regular r:id="rId50"/>
      <p:bold r:id="rId51"/>
      <p:italic r:id="rId52"/>
      <p:boldItalic r:id="rId53"/>
    </p:embeddedFont>
    <p:embeddedFont>
      <p:font typeface="Nunito"/>
      <p:regular r:id="rId54"/>
      <p:bold r:id="rId55"/>
      <p:italic r:id="rId56"/>
      <p:boldItalic r:id="rId57"/>
    </p:embeddedFont>
    <p:embeddedFont>
      <p:font typeface="Google Sans"/>
      <p:regular r:id="rId58"/>
      <p:bold r:id="rId59"/>
      <p:italic r:id="rId60"/>
      <p:boldItalic r:id="rId61"/>
    </p:embeddedFont>
    <p:embeddedFont>
      <p:font typeface="Google Sans Medium"/>
      <p:regular r:id="rId62"/>
      <p:bold r:id="rId63"/>
      <p:italic r:id="rId64"/>
      <p:boldItalic r:id="rId65"/>
    </p:embeddedFont>
    <p:embeddedFont>
      <p:font typeface="Helvetica Neue"/>
      <p:regular r:id="rId66"/>
      <p:bold r:id="rId67"/>
      <p:italic r:id="rId68"/>
      <p:boldItalic r:id="rId69"/>
    </p:embeddedFont>
    <p:embeddedFont>
      <p:font typeface="Helvetica Neue Light"/>
      <p:regular r:id="rId70"/>
      <p:bold r:id="rId71"/>
      <p:italic r:id="rId72"/>
      <p:boldItalic r:id="rId7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DEBF5D1-6C93-4379-9816-557235DF1AA3}">
  <a:tblStyle styleId="{9DEBF5D1-6C93-4379-9816-557235DF1A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HelveticaNeueLight-boldItalic.fntdata"/><Relationship Id="rId72" Type="http://schemas.openxmlformats.org/officeDocument/2006/relationships/font" Target="fonts/HelveticaNeueLight-italic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HelveticaNeueLight-bold.fntdata"/><Relationship Id="rId70" Type="http://schemas.openxmlformats.org/officeDocument/2006/relationships/font" Target="fonts/HelveticaNeueLight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GoogleSansMedium-regular.fntdata"/><Relationship Id="rId61" Type="http://schemas.openxmlformats.org/officeDocument/2006/relationships/font" Target="fonts/GoogleSans-boldItalic.fntdata"/><Relationship Id="rId20" Type="http://schemas.openxmlformats.org/officeDocument/2006/relationships/slide" Target="slides/slide14.xml"/><Relationship Id="rId64" Type="http://schemas.openxmlformats.org/officeDocument/2006/relationships/font" Target="fonts/GoogleSansMedium-italic.fntdata"/><Relationship Id="rId63" Type="http://schemas.openxmlformats.org/officeDocument/2006/relationships/font" Target="fonts/GoogleSansMedium-bold.fntdata"/><Relationship Id="rId22" Type="http://schemas.openxmlformats.org/officeDocument/2006/relationships/slide" Target="slides/slide16.xml"/><Relationship Id="rId66" Type="http://schemas.openxmlformats.org/officeDocument/2006/relationships/font" Target="fonts/HelveticaNeue-regular.fntdata"/><Relationship Id="rId21" Type="http://schemas.openxmlformats.org/officeDocument/2006/relationships/slide" Target="slides/slide15.xml"/><Relationship Id="rId65" Type="http://schemas.openxmlformats.org/officeDocument/2006/relationships/font" Target="fonts/GoogleSansMedium-boldItalic.fntdata"/><Relationship Id="rId24" Type="http://schemas.openxmlformats.org/officeDocument/2006/relationships/slide" Target="slides/slide18.xml"/><Relationship Id="rId68" Type="http://schemas.openxmlformats.org/officeDocument/2006/relationships/font" Target="fonts/HelveticaNeue-italic.fntdata"/><Relationship Id="rId23" Type="http://schemas.openxmlformats.org/officeDocument/2006/relationships/slide" Target="slides/slide17.xml"/><Relationship Id="rId67" Type="http://schemas.openxmlformats.org/officeDocument/2006/relationships/font" Target="fonts/HelveticaNeue-bold.fntdata"/><Relationship Id="rId60" Type="http://schemas.openxmlformats.org/officeDocument/2006/relationships/font" Target="fonts/GoogleSans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HelveticaNeue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bold.fntdata"/><Relationship Id="rId50" Type="http://schemas.openxmlformats.org/officeDocument/2006/relationships/font" Target="fonts/Roboto-regular.fntdata"/><Relationship Id="rId53" Type="http://schemas.openxmlformats.org/officeDocument/2006/relationships/font" Target="fonts/Roboto-boldItalic.fntdata"/><Relationship Id="rId52" Type="http://schemas.openxmlformats.org/officeDocument/2006/relationships/font" Target="fonts/Roboto-italic.fntdata"/><Relationship Id="rId11" Type="http://schemas.openxmlformats.org/officeDocument/2006/relationships/slide" Target="slides/slide5.xml"/><Relationship Id="rId55" Type="http://schemas.openxmlformats.org/officeDocument/2006/relationships/font" Target="fonts/Nunito-bold.fntdata"/><Relationship Id="rId10" Type="http://schemas.openxmlformats.org/officeDocument/2006/relationships/slide" Target="slides/slide4.xml"/><Relationship Id="rId54" Type="http://schemas.openxmlformats.org/officeDocument/2006/relationships/font" Target="fonts/Nunito-regular.fntdata"/><Relationship Id="rId13" Type="http://schemas.openxmlformats.org/officeDocument/2006/relationships/slide" Target="slides/slide7.xml"/><Relationship Id="rId57" Type="http://schemas.openxmlformats.org/officeDocument/2006/relationships/font" Target="fonts/Nunito-boldItalic.fntdata"/><Relationship Id="rId12" Type="http://schemas.openxmlformats.org/officeDocument/2006/relationships/slide" Target="slides/slide6.xml"/><Relationship Id="rId56" Type="http://schemas.openxmlformats.org/officeDocument/2006/relationships/font" Target="fonts/Nunito-italic.fntdata"/><Relationship Id="rId15" Type="http://schemas.openxmlformats.org/officeDocument/2006/relationships/slide" Target="slides/slide9.xml"/><Relationship Id="rId59" Type="http://schemas.openxmlformats.org/officeDocument/2006/relationships/font" Target="fonts/GoogleSans-bold.fntdata"/><Relationship Id="rId14" Type="http://schemas.openxmlformats.org/officeDocument/2006/relationships/slide" Target="slides/slide8.xml"/><Relationship Id="rId58" Type="http://schemas.openxmlformats.org/officeDocument/2006/relationships/font" Target="fonts/GoogleSan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c9fac07e3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c9fac07e3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c9fac07e3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c9fac07e3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c9fac07e3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c9fac07e3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c975cb33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c975cb33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d3f27a73a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d3f27a73a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ca53b399a5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ca53b399a5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c975cb33c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c975cb33c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c975cb33c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c975cb33c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c93921dcf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c93921dcf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c975cb33c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c975cb33c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ca53b399a5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ca53b399a5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c975cb33c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c975cb33c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d90d7452bb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d90d7452bb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c9fac07e3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c9fac07e3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c9fac07e3a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c9fac07e3a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ca53b399a5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ca53b399a5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c975cb33cb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c975cb33cb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d8d935700d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d8d935700d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d8d935700d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d8d935700d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d8d935700d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d8d935700d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ca4cb35fa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ca4cb35fa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think of </a:t>
            </a:r>
            <a:r>
              <a:rPr lang="en"/>
              <a:t>variational autoencoders as regularized autoencoders that are prevented from overfitting and whose latent spaces have good properties. Instead of creating points in a latent space, we are deriving a latent distribution for each sample.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ca53b399a5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ca53b399a5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ca4cb35f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ca4cb35f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autoencoder takes an input X, creates an encoding of X, and attempts to reconstruct X (this is the output X’) from the encoding. Autoencoders follow an encoder/decoder architecture. Ideally, the output will be identical to the input. Typically, an autoencoder creates a lower dimensional encoding of the input.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ca4cb35fa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ca4cb35fa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ca4cb35fa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ca4cb35fa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d891395a12_0_10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d891395a12_0_10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d3f27a73a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d3f27a73a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d891395a12_0_9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d891395a12_0_9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d891395a12_0_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d891395a12_0_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d891395a12_0_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d891395a12_0_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d891395a1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d891395a1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d891395a12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d891395a12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d90d7452b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d90d7452b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d891395a12_0_9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d891395a12_0_9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ca53b399a5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ca53b399a5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d8d935700d_3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d8d935700d_3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bd9d9380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bd9d9380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bd92f5fe29_0_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bd92f5fe29_0_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ca53b399a5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ca53b399a5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d891395a1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d891395a1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a53b399a5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a53b399a5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c975cb33c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c975cb33c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">
  <p:cSld name="Blank - Title_1_1_3_1_1_1">
    <p:bg>
      <p:bgPr>
        <a:solidFill>
          <a:srgbClr val="FBBC04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THIS SLIDE IS </a:t>
            </a: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1" name="Google Shape;11;p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0991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435075" y="1128675"/>
            <a:ext cx="77826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15" name="Google Shape;15;p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6" name="Google Shape;16;p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Yellow">
  <p:cSld name="TITLE_2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4" name="Google Shape;94;p1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96" name="Google Shape;96;p1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97" name="Google Shape;97;p1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2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7" name="Google Shape;107;p12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8" name="Google Shape;108;p12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09" name="Google Shape;109;p12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10" name="Google Shape;110;p1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11" name="Google Shape;111;p1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Green">
  <p:cSld name="CUSTOM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9" name="Google Shape;119;p1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0" name="Google Shape;120;p13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1" name="Google Shape;121;p1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22" name="Google Shape;12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Green">
  <p:cSld name="TITLE_2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5" name="Google Shape;125;p1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27" name="Google Shape;127;p1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28" name="Google Shape;128;p1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Red">
  <p:cSld name="CUSTOM_1_1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6" name="Google Shape;136;p15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7" name="Google Shape;137;p15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8" name="Google Shape;138;p1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39" name="Google Shape;13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Red">
  <p:cSld name="TITLE_2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1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44" name="Google Shape;144;p1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45" name="Google Shape;145;p1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">
  <p:cSld name="TITLE_2_2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3" name="Google Shape;153;p17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54" name="Google Shape;154;p1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7" name="Google Shape;157;p17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58" name="Google Shape;158;p1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59" name="Google Shape;159;p1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">
  <p:cSld name="TITLE_2_1_1_2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0" name="Google Shape;170;p18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71" name="Google Shape;171;p18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72" name="Google Shape;172;p1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73" name="Google Shape;173;p1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">
  <p:cSld name="TITLE_2_1_1_1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4" name="Google Shape;184;p1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85" name="Google Shape;185;p1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86" name="Google Shape;186;p1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87" name="Google Shape;187;p1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Blue 900">
  <p:cSld name="CUSTOM_1_1_1_1_1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85ABC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5" name="Google Shape;195;p20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96" name="Google Shape;196;p20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7" name="Google Shape;197;p2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98" name="Google Shape;19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cxnSp>
        <p:nvCxnSpPr>
          <p:cNvPr id="24" name="Google Shape;24;p3"/>
          <p:cNvCxnSpPr/>
          <p:nvPr/>
        </p:nvCxnSpPr>
        <p:spPr>
          <a:xfrm rot="10800000">
            <a:off x="559254" y="14273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grpSp>
        <p:nvGrpSpPr>
          <p:cNvPr id="25" name="Google Shape;25;p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" name="Google Shape;32;p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Yellow 700">
  <p:cSld name="CUSTOM_1_1_1_1_1_1_1_1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1" name="Google Shape;201;p21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2" name="Google Shape;202;p21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3" name="Google Shape;203;p21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04" name="Google Shape;20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Green 900">
  <p:cSld name="CUSTOM_1_1_1_1_1_1_1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3733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7" name="Google Shape;207;p22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8" name="Google Shape;208;p22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9" name="Google Shape;209;p2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10" name="Google Shape;21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Red 800">
  <p:cSld name="CUSTOM_1_1_1_1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3" name="Google Shape;213;p2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14" name="Google Shape;214;p23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5" name="Google Shape;215;p2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16" name="Google Shape;21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Intro/Context Slide">
  <p:cSld name="Blank - Title_1_1_3_1_1">
    <p:bg>
      <p:bgPr>
        <a:solidFill>
          <a:srgbClr val="FBBC04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9" name="Google Shape;219;p2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2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22" name="Google Shape;222;p2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24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24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header">
  <p:cSld name="Blank - Title_1_1_3_1_1_2">
    <p:bg>
      <p:bgPr>
        <a:noFill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2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35" name="Google Shape;235;p2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4" name="Google Shape;244;p2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6" name="Google Shape;246;p26"/>
          <p:cNvSpPr txBox="1"/>
          <p:nvPr>
            <p:ph idx="1" type="body"/>
          </p:nvPr>
        </p:nvSpPr>
        <p:spPr>
          <a:xfrm>
            <a:off x="362563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7" name="Google Shape;247;p26"/>
          <p:cNvSpPr txBox="1"/>
          <p:nvPr>
            <p:ph type="title"/>
          </p:nvPr>
        </p:nvSpPr>
        <p:spPr>
          <a:xfrm>
            <a:off x="362563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48" name="Google Shape;248;p2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49" name="Google Shape;249;p2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Yellow">
  <p:cSld name="TITLE_2_3_3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7" name="Google Shape;257;p27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8" name="Google Shape;258;p2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2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0" name="Google Shape;260;p27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61" name="Google Shape;261;p2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62" name="Google Shape;262;p2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Yellow">
  <p:cSld name="TITLE_2_3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0" name="Google Shape;270;p28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1" name="Google Shape;271;p2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3" name="Google Shape;273;p28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74" name="Google Shape;274;p2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75" name="Google Shape;275;p2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Green">
  <p:cSld name="TITLE_2_3_3_1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9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3" name="Google Shape;283;p29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4" name="Google Shape;284;p2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2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6" name="Google Shape;286;p29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87" name="Google Shape;287;p2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88" name="Google Shape;288;p2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Green">
  <p:cSld name="TITLE_2_3_1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 txBox="1"/>
          <p:nvPr>
            <p:ph idx="1" type="body"/>
          </p:nvPr>
        </p:nvSpPr>
        <p:spPr>
          <a:xfrm>
            <a:off x="364025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6" name="Google Shape;296;p30"/>
          <p:cNvSpPr txBox="1"/>
          <p:nvPr>
            <p:ph idx="2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7" name="Google Shape;297;p30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8" name="Google Shape;298;p3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3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0" name="Google Shape;300;p30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01" name="Google Shape;301;p3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02" name="Google Shape;302;p3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Blue">
  <p:cSld name="CUSTOM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35" name="Google Shape;35;p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6" name="Google Shape;36;p4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7" name="Google Shape;37;p4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" name="Google Shape;3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Red">
  <p:cSld name="TITLE_2_3_3_2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0" name="Google Shape;310;p31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1" name="Google Shape;311;p3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3" name="Google Shape;313;p31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14" name="Google Shape;314;p3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15" name="Google Shape;315;p3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Red">
  <p:cSld name="TITLE_2_3_1_1_1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23" name="Google Shape;323;p32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3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6" name="Google Shape;326;p32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27" name="Google Shape;327;p3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28" name="Google Shape;328;p3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Blank">
  <p:cSld name="Blank_3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3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6" name="Google Shape;336;p3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37" name="Google Shape;337;p3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ouTube">
  <p:cSld name="Blank_2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34"/>
          <p:cNvGrpSpPr/>
          <p:nvPr/>
        </p:nvGrpSpPr>
        <p:grpSpPr>
          <a:xfrm>
            <a:off x="7742997" y="4803993"/>
            <a:ext cx="420491" cy="137010"/>
            <a:chOff x="0" y="0"/>
            <a:chExt cx="2077525" cy="676925"/>
          </a:xfrm>
        </p:grpSpPr>
        <p:sp>
          <p:nvSpPr>
            <p:cNvPr id="345" name="Google Shape;345;p3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1" name="Google Shape;351;p34"/>
          <p:cNvGrpSpPr/>
          <p:nvPr/>
        </p:nvGrpSpPr>
        <p:grpSpPr>
          <a:xfrm>
            <a:off x="8327424" y="4803984"/>
            <a:ext cx="562213" cy="125428"/>
            <a:chOff x="238125" y="2060625"/>
            <a:chExt cx="7143750" cy="1593750"/>
          </a:xfrm>
        </p:grpSpPr>
        <p:sp>
          <p:nvSpPr>
            <p:cNvPr id="352" name="Google Shape;352;p34"/>
            <p:cNvSpPr/>
            <p:nvPr/>
          </p:nvSpPr>
          <p:spPr>
            <a:xfrm>
              <a:off x="238125" y="2060625"/>
              <a:ext cx="2278125" cy="1593750"/>
            </a:xfrm>
            <a:custGeom>
              <a:rect b="b" l="l" r="r" t="t"/>
              <a:pathLst>
                <a:path extrusionOk="0" h="63750" w="91125">
                  <a:moveTo>
                    <a:pt x="36563" y="18188"/>
                  </a:moveTo>
                  <a:lnTo>
                    <a:pt x="60188" y="31875"/>
                  </a:lnTo>
                  <a:lnTo>
                    <a:pt x="36563" y="45563"/>
                  </a:lnTo>
                  <a:lnTo>
                    <a:pt x="36563" y="18188"/>
                  </a:lnTo>
                  <a:close/>
                  <a:moveTo>
                    <a:pt x="41063" y="0"/>
                  </a:moveTo>
                  <a:lnTo>
                    <a:pt x="30563" y="188"/>
                  </a:lnTo>
                  <a:lnTo>
                    <a:pt x="24375" y="375"/>
                  </a:lnTo>
                  <a:lnTo>
                    <a:pt x="18563" y="750"/>
                  </a:lnTo>
                  <a:lnTo>
                    <a:pt x="13500" y="1313"/>
                  </a:lnTo>
                  <a:lnTo>
                    <a:pt x="11625" y="1500"/>
                  </a:lnTo>
                  <a:lnTo>
                    <a:pt x="9938" y="1875"/>
                  </a:lnTo>
                  <a:lnTo>
                    <a:pt x="8625" y="2438"/>
                  </a:lnTo>
                  <a:lnTo>
                    <a:pt x="7313" y="3000"/>
                  </a:lnTo>
                  <a:lnTo>
                    <a:pt x="6000" y="3938"/>
                  </a:lnTo>
                  <a:lnTo>
                    <a:pt x="4875" y="4875"/>
                  </a:lnTo>
                  <a:lnTo>
                    <a:pt x="3938" y="6000"/>
                  </a:lnTo>
                  <a:lnTo>
                    <a:pt x="3188" y="7125"/>
                  </a:lnTo>
                  <a:lnTo>
                    <a:pt x="2438" y="8438"/>
                  </a:lnTo>
                  <a:lnTo>
                    <a:pt x="1875" y="9938"/>
                  </a:lnTo>
                  <a:lnTo>
                    <a:pt x="1313" y="12938"/>
                  </a:lnTo>
                  <a:lnTo>
                    <a:pt x="938" y="16313"/>
                  </a:lnTo>
                  <a:lnTo>
                    <a:pt x="563" y="20063"/>
                  </a:lnTo>
                  <a:lnTo>
                    <a:pt x="375" y="23625"/>
                  </a:lnTo>
                  <a:lnTo>
                    <a:pt x="0" y="29438"/>
                  </a:lnTo>
                  <a:lnTo>
                    <a:pt x="0" y="31875"/>
                  </a:lnTo>
                  <a:lnTo>
                    <a:pt x="0" y="34313"/>
                  </a:lnTo>
                  <a:lnTo>
                    <a:pt x="375" y="40125"/>
                  </a:lnTo>
                  <a:lnTo>
                    <a:pt x="563" y="43688"/>
                  </a:lnTo>
                  <a:lnTo>
                    <a:pt x="938" y="47438"/>
                  </a:lnTo>
                  <a:lnTo>
                    <a:pt x="1313" y="50813"/>
                  </a:lnTo>
                  <a:lnTo>
                    <a:pt x="1875" y="53813"/>
                  </a:lnTo>
                  <a:lnTo>
                    <a:pt x="2438" y="55125"/>
                  </a:lnTo>
                  <a:lnTo>
                    <a:pt x="3188" y="56625"/>
                  </a:lnTo>
                  <a:lnTo>
                    <a:pt x="3938" y="57750"/>
                  </a:lnTo>
                  <a:lnTo>
                    <a:pt x="4875" y="58875"/>
                  </a:lnTo>
                  <a:lnTo>
                    <a:pt x="6000" y="59813"/>
                  </a:lnTo>
                  <a:lnTo>
                    <a:pt x="7313" y="60750"/>
                  </a:lnTo>
                  <a:lnTo>
                    <a:pt x="8625" y="61313"/>
                  </a:lnTo>
                  <a:lnTo>
                    <a:pt x="9938" y="61875"/>
                  </a:lnTo>
                  <a:lnTo>
                    <a:pt x="11625" y="62250"/>
                  </a:lnTo>
                  <a:lnTo>
                    <a:pt x="13500" y="62438"/>
                  </a:lnTo>
                  <a:lnTo>
                    <a:pt x="18563" y="63000"/>
                  </a:lnTo>
                  <a:lnTo>
                    <a:pt x="24375" y="63375"/>
                  </a:lnTo>
                  <a:lnTo>
                    <a:pt x="30563" y="63563"/>
                  </a:lnTo>
                  <a:lnTo>
                    <a:pt x="41063" y="63750"/>
                  </a:lnTo>
                  <a:lnTo>
                    <a:pt x="50250" y="63750"/>
                  </a:lnTo>
                  <a:lnTo>
                    <a:pt x="60750" y="63563"/>
                  </a:lnTo>
                  <a:lnTo>
                    <a:pt x="66750" y="63375"/>
                  </a:lnTo>
                  <a:lnTo>
                    <a:pt x="72563" y="63000"/>
                  </a:lnTo>
                  <a:lnTo>
                    <a:pt x="77625" y="62438"/>
                  </a:lnTo>
                  <a:lnTo>
                    <a:pt x="79688" y="62250"/>
                  </a:lnTo>
                  <a:lnTo>
                    <a:pt x="81188" y="61875"/>
                  </a:lnTo>
                  <a:lnTo>
                    <a:pt x="82688" y="61313"/>
                  </a:lnTo>
                  <a:lnTo>
                    <a:pt x="84000" y="60750"/>
                  </a:lnTo>
                  <a:lnTo>
                    <a:pt x="85125" y="59813"/>
                  </a:lnTo>
                  <a:lnTo>
                    <a:pt x="86250" y="58875"/>
                  </a:lnTo>
                  <a:lnTo>
                    <a:pt x="87375" y="57750"/>
                  </a:lnTo>
                  <a:lnTo>
                    <a:pt x="88125" y="56625"/>
                  </a:lnTo>
                  <a:lnTo>
                    <a:pt x="88875" y="55125"/>
                  </a:lnTo>
                  <a:lnTo>
                    <a:pt x="89250" y="53813"/>
                  </a:lnTo>
                  <a:lnTo>
                    <a:pt x="89813" y="50813"/>
                  </a:lnTo>
                  <a:lnTo>
                    <a:pt x="90375" y="47438"/>
                  </a:lnTo>
                  <a:lnTo>
                    <a:pt x="90750" y="43688"/>
                  </a:lnTo>
                  <a:lnTo>
                    <a:pt x="90938" y="40125"/>
                  </a:lnTo>
                  <a:lnTo>
                    <a:pt x="91125" y="34313"/>
                  </a:lnTo>
                  <a:lnTo>
                    <a:pt x="91125" y="31875"/>
                  </a:lnTo>
                  <a:lnTo>
                    <a:pt x="91125" y="29438"/>
                  </a:lnTo>
                  <a:lnTo>
                    <a:pt x="90938" y="23625"/>
                  </a:lnTo>
                  <a:lnTo>
                    <a:pt x="90750" y="20063"/>
                  </a:lnTo>
                  <a:lnTo>
                    <a:pt x="90375" y="16313"/>
                  </a:lnTo>
                  <a:lnTo>
                    <a:pt x="89813" y="12938"/>
                  </a:lnTo>
                  <a:lnTo>
                    <a:pt x="89250" y="9938"/>
                  </a:lnTo>
                  <a:lnTo>
                    <a:pt x="88875" y="8438"/>
                  </a:lnTo>
                  <a:lnTo>
                    <a:pt x="88125" y="7125"/>
                  </a:lnTo>
                  <a:lnTo>
                    <a:pt x="87375" y="6000"/>
                  </a:lnTo>
                  <a:lnTo>
                    <a:pt x="86250" y="4875"/>
                  </a:lnTo>
                  <a:lnTo>
                    <a:pt x="85125" y="3938"/>
                  </a:lnTo>
                  <a:lnTo>
                    <a:pt x="84000" y="3000"/>
                  </a:lnTo>
                  <a:lnTo>
                    <a:pt x="82688" y="2438"/>
                  </a:lnTo>
                  <a:lnTo>
                    <a:pt x="81188" y="1875"/>
                  </a:lnTo>
                  <a:lnTo>
                    <a:pt x="79688" y="1500"/>
                  </a:lnTo>
                  <a:lnTo>
                    <a:pt x="77625" y="1313"/>
                  </a:lnTo>
                  <a:lnTo>
                    <a:pt x="72563" y="750"/>
                  </a:lnTo>
                  <a:lnTo>
                    <a:pt x="66750" y="375"/>
                  </a:lnTo>
                  <a:lnTo>
                    <a:pt x="60750" y="188"/>
                  </a:lnTo>
                  <a:lnTo>
                    <a:pt x="5025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3420925" y="2520000"/>
              <a:ext cx="623450" cy="1035950"/>
            </a:xfrm>
            <a:custGeom>
              <a:rect b="b" l="l" r="r" t="t"/>
              <a:pathLst>
                <a:path extrusionOk="0" h="41438" w="24938">
                  <a:moveTo>
                    <a:pt x="12376" y="6188"/>
                  </a:moveTo>
                  <a:lnTo>
                    <a:pt x="13313" y="6375"/>
                  </a:lnTo>
                  <a:lnTo>
                    <a:pt x="14063" y="6750"/>
                  </a:lnTo>
                  <a:lnTo>
                    <a:pt x="14626" y="7313"/>
                  </a:lnTo>
                  <a:lnTo>
                    <a:pt x="15188" y="8250"/>
                  </a:lnTo>
                  <a:lnTo>
                    <a:pt x="15376" y="9375"/>
                  </a:lnTo>
                  <a:lnTo>
                    <a:pt x="15751" y="10875"/>
                  </a:lnTo>
                  <a:lnTo>
                    <a:pt x="15938" y="14438"/>
                  </a:lnTo>
                  <a:lnTo>
                    <a:pt x="15938" y="27000"/>
                  </a:lnTo>
                  <a:lnTo>
                    <a:pt x="15751" y="30750"/>
                  </a:lnTo>
                  <a:lnTo>
                    <a:pt x="15376" y="32250"/>
                  </a:lnTo>
                  <a:lnTo>
                    <a:pt x="15188" y="33375"/>
                  </a:lnTo>
                  <a:lnTo>
                    <a:pt x="14626" y="34125"/>
                  </a:lnTo>
                  <a:lnTo>
                    <a:pt x="14063" y="34875"/>
                  </a:lnTo>
                  <a:lnTo>
                    <a:pt x="13313" y="35250"/>
                  </a:lnTo>
                  <a:lnTo>
                    <a:pt x="11626" y="35250"/>
                  </a:lnTo>
                  <a:lnTo>
                    <a:pt x="10876" y="34875"/>
                  </a:lnTo>
                  <a:lnTo>
                    <a:pt x="10313" y="34125"/>
                  </a:lnTo>
                  <a:lnTo>
                    <a:pt x="9938" y="33375"/>
                  </a:lnTo>
                  <a:lnTo>
                    <a:pt x="9563" y="32250"/>
                  </a:lnTo>
                  <a:lnTo>
                    <a:pt x="9376" y="30750"/>
                  </a:lnTo>
                  <a:lnTo>
                    <a:pt x="9188" y="27000"/>
                  </a:lnTo>
                  <a:lnTo>
                    <a:pt x="9188" y="14438"/>
                  </a:lnTo>
                  <a:lnTo>
                    <a:pt x="9376" y="10875"/>
                  </a:lnTo>
                  <a:lnTo>
                    <a:pt x="9563" y="9375"/>
                  </a:lnTo>
                  <a:lnTo>
                    <a:pt x="9938" y="8250"/>
                  </a:lnTo>
                  <a:lnTo>
                    <a:pt x="10313" y="7313"/>
                  </a:lnTo>
                  <a:lnTo>
                    <a:pt x="10876" y="6750"/>
                  </a:lnTo>
                  <a:lnTo>
                    <a:pt x="11626" y="6375"/>
                  </a:lnTo>
                  <a:lnTo>
                    <a:pt x="12376" y="6188"/>
                  </a:lnTo>
                  <a:close/>
                  <a:moveTo>
                    <a:pt x="12751" y="0"/>
                  </a:moveTo>
                  <a:lnTo>
                    <a:pt x="10501" y="188"/>
                  </a:lnTo>
                  <a:lnTo>
                    <a:pt x="8626" y="563"/>
                  </a:lnTo>
                  <a:lnTo>
                    <a:pt x="6938" y="1125"/>
                  </a:lnTo>
                  <a:lnTo>
                    <a:pt x="5438" y="1875"/>
                  </a:lnTo>
                  <a:lnTo>
                    <a:pt x="4126" y="2813"/>
                  </a:lnTo>
                  <a:lnTo>
                    <a:pt x="3001" y="4125"/>
                  </a:lnTo>
                  <a:lnTo>
                    <a:pt x="2063" y="5813"/>
                  </a:lnTo>
                  <a:lnTo>
                    <a:pt x="1313" y="7500"/>
                  </a:lnTo>
                  <a:lnTo>
                    <a:pt x="751" y="9750"/>
                  </a:lnTo>
                  <a:lnTo>
                    <a:pt x="376" y="12188"/>
                  </a:lnTo>
                  <a:lnTo>
                    <a:pt x="188" y="14813"/>
                  </a:lnTo>
                  <a:lnTo>
                    <a:pt x="1" y="18000"/>
                  </a:lnTo>
                  <a:lnTo>
                    <a:pt x="1" y="23625"/>
                  </a:lnTo>
                  <a:lnTo>
                    <a:pt x="1" y="26813"/>
                  </a:lnTo>
                  <a:lnTo>
                    <a:pt x="376" y="29438"/>
                  </a:lnTo>
                  <a:lnTo>
                    <a:pt x="751" y="31875"/>
                  </a:lnTo>
                  <a:lnTo>
                    <a:pt x="1126" y="33938"/>
                  </a:lnTo>
                  <a:lnTo>
                    <a:pt x="1876" y="35813"/>
                  </a:lnTo>
                  <a:lnTo>
                    <a:pt x="2626" y="37313"/>
                  </a:lnTo>
                  <a:lnTo>
                    <a:pt x="3751" y="38625"/>
                  </a:lnTo>
                  <a:lnTo>
                    <a:pt x="5063" y="39563"/>
                  </a:lnTo>
                  <a:lnTo>
                    <a:pt x="6563" y="40500"/>
                  </a:lnTo>
                  <a:lnTo>
                    <a:pt x="8251" y="41063"/>
                  </a:lnTo>
                  <a:lnTo>
                    <a:pt x="10126" y="41250"/>
                  </a:lnTo>
                  <a:lnTo>
                    <a:pt x="12376" y="41438"/>
                  </a:lnTo>
                  <a:lnTo>
                    <a:pt x="14626" y="41250"/>
                  </a:lnTo>
                  <a:lnTo>
                    <a:pt x="16688" y="41063"/>
                  </a:lnTo>
                  <a:lnTo>
                    <a:pt x="18376" y="40500"/>
                  </a:lnTo>
                  <a:lnTo>
                    <a:pt x="19876" y="39563"/>
                  </a:lnTo>
                  <a:lnTo>
                    <a:pt x="21001" y="38625"/>
                  </a:lnTo>
                  <a:lnTo>
                    <a:pt x="22126" y="37313"/>
                  </a:lnTo>
                  <a:lnTo>
                    <a:pt x="23063" y="35813"/>
                  </a:lnTo>
                  <a:lnTo>
                    <a:pt x="23626" y="33938"/>
                  </a:lnTo>
                  <a:lnTo>
                    <a:pt x="24188" y="31875"/>
                  </a:lnTo>
                  <a:lnTo>
                    <a:pt x="24563" y="29438"/>
                  </a:lnTo>
                  <a:lnTo>
                    <a:pt x="24751" y="26813"/>
                  </a:lnTo>
                  <a:lnTo>
                    <a:pt x="24938" y="23625"/>
                  </a:lnTo>
                  <a:lnTo>
                    <a:pt x="24938" y="18000"/>
                  </a:lnTo>
                  <a:lnTo>
                    <a:pt x="24751" y="14813"/>
                  </a:lnTo>
                  <a:lnTo>
                    <a:pt x="24563" y="12188"/>
                  </a:lnTo>
                  <a:lnTo>
                    <a:pt x="24188" y="9750"/>
                  </a:lnTo>
                  <a:lnTo>
                    <a:pt x="23626" y="7500"/>
                  </a:lnTo>
                  <a:lnTo>
                    <a:pt x="22876" y="5813"/>
                  </a:lnTo>
                  <a:lnTo>
                    <a:pt x="22126" y="4313"/>
                  </a:lnTo>
                  <a:lnTo>
                    <a:pt x="21001" y="3000"/>
                  </a:lnTo>
                  <a:lnTo>
                    <a:pt x="19688" y="1875"/>
                  </a:lnTo>
                  <a:lnTo>
                    <a:pt x="18376" y="1125"/>
                  </a:lnTo>
                  <a:lnTo>
                    <a:pt x="16688" y="563"/>
                  </a:lnTo>
                  <a:lnTo>
                    <a:pt x="14813" y="188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6786550" y="2524675"/>
              <a:ext cx="595325" cy="1031275"/>
            </a:xfrm>
            <a:custGeom>
              <a:rect b="b" l="l" r="r" t="t"/>
              <a:pathLst>
                <a:path extrusionOk="0" h="41251" w="23813">
                  <a:moveTo>
                    <a:pt x="12751" y="6001"/>
                  </a:moveTo>
                  <a:lnTo>
                    <a:pt x="13313" y="6188"/>
                  </a:lnTo>
                  <a:lnTo>
                    <a:pt x="13688" y="6376"/>
                  </a:lnTo>
                  <a:lnTo>
                    <a:pt x="14063" y="6751"/>
                  </a:lnTo>
                  <a:lnTo>
                    <a:pt x="14438" y="7313"/>
                  </a:lnTo>
                  <a:lnTo>
                    <a:pt x="14813" y="7876"/>
                  </a:lnTo>
                  <a:lnTo>
                    <a:pt x="15001" y="9563"/>
                  </a:lnTo>
                  <a:lnTo>
                    <a:pt x="15376" y="12001"/>
                  </a:lnTo>
                  <a:lnTo>
                    <a:pt x="15376" y="15376"/>
                  </a:lnTo>
                  <a:lnTo>
                    <a:pt x="15376" y="18376"/>
                  </a:lnTo>
                  <a:lnTo>
                    <a:pt x="8813" y="18376"/>
                  </a:lnTo>
                  <a:lnTo>
                    <a:pt x="8813" y="15376"/>
                  </a:lnTo>
                  <a:lnTo>
                    <a:pt x="8813" y="12001"/>
                  </a:lnTo>
                  <a:lnTo>
                    <a:pt x="9001" y="9563"/>
                  </a:lnTo>
                  <a:lnTo>
                    <a:pt x="9376" y="7876"/>
                  </a:lnTo>
                  <a:lnTo>
                    <a:pt x="9938" y="6751"/>
                  </a:lnTo>
                  <a:lnTo>
                    <a:pt x="10313" y="6376"/>
                  </a:lnTo>
                  <a:lnTo>
                    <a:pt x="10688" y="6188"/>
                  </a:lnTo>
                  <a:lnTo>
                    <a:pt x="11438" y="6001"/>
                  </a:lnTo>
                  <a:close/>
                  <a:moveTo>
                    <a:pt x="10688" y="1"/>
                  </a:moveTo>
                  <a:lnTo>
                    <a:pt x="9188" y="188"/>
                  </a:lnTo>
                  <a:lnTo>
                    <a:pt x="7688" y="563"/>
                  </a:lnTo>
                  <a:lnTo>
                    <a:pt x="6563" y="938"/>
                  </a:lnTo>
                  <a:lnTo>
                    <a:pt x="5438" y="1501"/>
                  </a:lnTo>
                  <a:lnTo>
                    <a:pt x="4313" y="2251"/>
                  </a:lnTo>
                  <a:lnTo>
                    <a:pt x="3563" y="3001"/>
                  </a:lnTo>
                  <a:lnTo>
                    <a:pt x="2813" y="4126"/>
                  </a:lnTo>
                  <a:lnTo>
                    <a:pt x="2063" y="5063"/>
                  </a:lnTo>
                  <a:lnTo>
                    <a:pt x="1501" y="6376"/>
                  </a:lnTo>
                  <a:lnTo>
                    <a:pt x="1126" y="7876"/>
                  </a:lnTo>
                  <a:lnTo>
                    <a:pt x="751" y="9376"/>
                  </a:lnTo>
                  <a:lnTo>
                    <a:pt x="188" y="12938"/>
                  </a:lnTo>
                  <a:lnTo>
                    <a:pt x="1" y="17251"/>
                  </a:lnTo>
                  <a:lnTo>
                    <a:pt x="1" y="24188"/>
                  </a:lnTo>
                  <a:lnTo>
                    <a:pt x="188" y="28313"/>
                  </a:lnTo>
                  <a:lnTo>
                    <a:pt x="563" y="31688"/>
                  </a:lnTo>
                  <a:lnTo>
                    <a:pt x="938" y="33188"/>
                  </a:lnTo>
                  <a:lnTo>
                    <a:pt x="1501" y="34688"/>
                  </a:lnTo>
                  <a:lnTo>
                    <a:pt x="2063" y="36001"/>
                  </a:lnTo>
                  <a:lnTo>
                    <a:pt x="2626" y="37126"/>
                  </a:lnTo>
                  <a:lnTo>
                    <a:pt x="3376" y="38063"/>
                  </a:lnTo>
                  <a:lnTo>
                    <a:pt x="4313" y="38813"/>
                  </a:lnTo>
                  <a:lnTo>
                    <a:pt x="5251" y="39563"/>
                  </a:lnTo>
                  <a:lnTo>
                    <a:pt x="6376" y="40126"/>
                  </a:lnTo>
                  <a:lnTo>
                    <a:pt x="7501" y="40688"/>
                  </a:lnTo>
                  <a:lnTo>
                    <a:pt x="8813" y="40876"/>
                  </a:lnTo>
                  <a:lnTo>
                    <a:pt x="10313" y="41063"/>
                  </a:lnTo>
                  <a:lnTo>
                    <a:pt x="12001" y="41251"/>
                  </a:lnTo>
                  <a:lnTo>
                    <a:pt x="14626" y="41063"/>
                  </a:lnTo>
                  <a:lnTo>
                    <a:pt x="16876" y="40501"/>
                  </a:lnTo>
                  <a:lnTo>
                    <a:pt x="18938" y="39751"/>
                  </a:lnTo>
                  <a:lnTo>
                    <a:pt x="19688" y="39188"/>
                  </a:lnTo>
                  <a:lnTo>
                    <a:pt x="20438" y="38438"/>
                  </a:lnTo>
                  <a:lnTo>
                    <a:pt x="21188" y="37688"/>
                  </a:lnTo>
                  <a:lnTo>
                    <a:pt x="21938" y="36938"/>
                  </a:lnTo>
                  <a:lnTo>
                    <a:pt x="22313" y="36001"/>
                  </a:lnTo>
                  <a:lnTo>
                    <a:pt x="22876" y="35063"/>
                  </a:lnTo>
                  <a:lnTo>
                    <a:pt x="23063" y="33938"/>
                  </a:lnTo>
                  <a:lnTo>
                    <a:pt x="23438" y="32813"/>
                  </a:lnTo>
                  <a:lnTo>
                    <a:pt x="23626" y="30188"/>
                  </a:lnTo>
                  <a:lnTo>
                    <a:pt x="23438" y="28688"/>
                  </a:lnTo>
                  <a:lnTo>
                    <a:pt x="15751" y="28313"/>
                  </a:lnTo>
                  <a:lnTo>
                    <a:pt x="15563" y="31501"/>
                  </a:lnTo>
                  <a:lnTo>
                    <a:pt x="15188" y="32626"/>
                  </a:lnTo>
                  <a:lnTo>
                    <a:pt x="15001" y="33563"/>
                  </a:lnTo>
                  <a:lnTo>
                    <a:pt x="14438" y="34126"/>
                  </a:lnTo>
                  <a:lnTo>
                    <a:pt x="13876" y="34688"/>
                  </a:lnTo>
                  <a:lnTo>
                    <a:pt x="13126" y="35063"/>
                  </a:lnTo>
                  <a:lnTo>
                    <a:pt x="11438" y="35063"/>
                  </a:lnTo>
                  <a:lnTo>
                    <a:pt x="10876" y="34876"/>
                  </a:lnTo>
                  <a:lnTo>
                    <a:pt x="10313" y="34688"/>
                  </a:lnTo>
                  <a:lnTo>
                    <a:pt x="9938" y="34126"/>
                  </a:lnTo>
                  <a:lnTo>
                    <a:pt x="9563" y="33751"/>
                  </a:lnTo>
                  <a:lnTo>
                    <a:pt x="9376" y="33001"/>
                  </a:lnTo>
                  <a:lnTo>
                    <a:pt x="9001" y="31501"/>
                  </a:lnTo>
                  <a:lnTo>
                    <a:pt x="8813" y="29063"/>
                  </a:lnTo>
                  <a:lnTo>
                    <a:pt x="8813" y="25688"/>
                  </a:lnTo>
                  <a:lnTo>
                    <a:pt x="8813" y="23626"/>
                  </a:lnTo>
                  <a:lnTo>
                    <a:pt x="23813" y="23626"/>
                  </a:lnTo>
                  <a:lnTo>
                    <a:pt x="23813" y="16876"/>
                  </a:lnTo>
                  <a:lnTo>
                    <a:pt x="23813" y="13876"/>
                  </a:lnTo>
                  <a:lnTo>
                    <a:pt x="23626" y="11063"/>
                  </a:lnTo>
                  <a:lnTo>
                    <a:pt x="23251" y="8813"/>
                  </a:lnTo>
                  <a:lnTo>
                    <a:pt x="22876" y="6938"/>
                  </a:lnTo>
                  <a:lnTo>
                    <a:pt x="22126" y="5251"/>
                  </a:lnTo>
                  <a:lnTo>
                    <a:pt x="21376" y="3751"/>
                  </a:lnTo>
                  <a:lnTo>
                    <a:pt x="20438" y="2626"/>
                  </a:lnTo>
                  <a:lnTo>
                    <a:pt x="19313" y="1688"/>
                  </a:lnTo>
                  <a:lnTo>
                    <a:pt x="18001" y="938"/>
                  </a:lnTo>
                  <a:lnTo>
                    <a:pt x="16313" y="376"/>
                  </a:lnTo>
                  <a:lnTo>
                    <a:pt x="14438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2741250" y="2173125"/>
              <a:ext cx="735950" cy="1368750"/>
            </a:xfrm>
            <a:custGeom>
              <a:rect b="b" l="l" r="r" t="t"/>
              <a:pathLst>
                <a:path extrusionOk="0" h="54750" w="29438">
                  <a:moveTo>
                    <a:pt x="0" y="0"/>
                  </a:moveTo>
                  <a:lnTo>
                    <a:pt x="10313" y="36938"/>
                  </a:lnTo>
                  <a:lnTo>
                    <a:pt x="10313" y="54750"/>
                  </a:lnTo>
                  <a:lnTo>
                    <a:pt x="19125" y="54750"/>
                  </a:lnTo>
                  <a:lnTo>
                    <a:pt x="19125" y="36938"/>
                  </a:lnTo>
                  <a:lnTo>
                    <a:pt x="29438" y="0"/>
                  </a:lnTo>
                  <a:lnTo>
                    <a:pt x="20625" y="0"/>
                  </a:lnTo>
                  <a:lnTo>
                    <a:pt x="16875" y="16875"/>
                  </a:lnTo>
                  <a:lnTo>
                    <a:pt x="15563" y="23063"/>
                  </a:lnTo>
                  <a:lnTo>
                    <a:pt x="14813" y="27375"/>
                  </a:lnTo>
                  <a:lnTo>
                    <a:pt x="14625" y="27375"/>
                  </a:lnTo>
                  <a:lnTo>
                    <a:pt x="13688" y="22500"/>
                  </a:lnTo>
                  <a:lnTo>
                    <a:pt x="12563" y="16688"/>
                  </a:lnTo>
                  <a:lnTo>
                    <a:pt x="900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4"/>
            <p:cNvSpPr/>
            <p:nvPr/>
          </p:nvSpPr>
          <p:spPr>
            <a:xfrm>
              <a:off x="4161550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3001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5314675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2813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4"/>
            <p:cNvSpPr/>
            <p:nvPr/>
          </p:nvSpPr>
          <p:spPr>
            <a:xfrm>
              <a:off x="4714675" y="2173125"/>
              <a:ext cx="665650" cy="1368750"/>
            </a:xfrm>
            <a:custGeom>
              <a:rect b="b" l="l" r="r" t="t"/>
              <a:pathLst>
                <a:path extrusionOk="0" h="54750" w="26626">
                  <a:moveTo>
                    <a:pt x="1" y="0"/>
                  </a:moveTo>
                  <a:lnTo>
                    <a:pt x="1" y="7313"/>
                  </a:lnTo>
                  <a:lnTo>
                    <a:pt x="8813" y="7313"/>
                  </a:lnTo>
                  <a:lnTo>
                    <a:pt x="8813" y="54750"/>
                  </a:lnTo>
                  <a:lnTo>
                    <a:pt x="17626" y="54750"/>
                  </a:lnTo>
                  <a:lnTo>
                    <a:pt x="17626" y="7313"/>
                  </a:lnTo>
                  <a:lnTo>
                    <a:pt x="26626" y="7313"/>
                  </a:lnTo>
                  <a:lnTo>
                    <a:pt x="26626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4"/>
            <p:cNvSpPr/>
            <p:nvPr/>
          </p:nvSpPr>
          <p:spPr>
            <a:xfrm>
              <a:off x="6060000" y="2121550"/>
              <a:ext cx="628125" cy="1434400"/>
            </a:xfrm>
            <a:custGeom>
              <a:rect b="b" l="l" r="r" t="t"/>
              <a:pathLst>
                <a:path extrusionOk="0" h="57376" w="25125">
                  <a:moveTo>
                    <a:pt x="12563" y="22313"/>
                  </a:moveTo>
                  <a:lnTo>
                    <a:pt x="13125" y="22501"/>
                  </a:lnTo>
                  <a:lnTo>
                    <a:pt x="13688" y="22688"/>
                  </a:lnTo>
                  <a:lnTo>
                    <a:pt x="14250" y="23063"/>
                  </a:lnTo>
                  <a:lnTo>
                    <a:pt x="14625" y="23438"/>
                  </a:lnTo>
                  <a:lnTo>
                    <a:pt x="15000" y="24188"/>
                  </a:lnTo>
                  <a:lnTo>
                    <a:pt x="15375" y="24938"/>
                  </a:lnTo>
                  <a:lnTo>
                    <a:pt x="15750" y="27001"/>
                  </a:lnTo>
                  <a:lnTo>
                    <a:pt x="15938" y="30188"/>
                  </a:lnTo>
                  <a:lnTo>
                    <a:pt x="15938" y="34313"/>
                  </a:lnTo>
                  <a:lnTo>
                    <a:pt x="15938" y="39376"/>
                  </a:lnTo>
                  <a:lnTo>
                    <a:pt x="15938" y="43313"/>
                  </a:lnTo>
                  <a:lnTo>
                    <a:pt x="15750" y="46313"/>
                  </a:lnTo>
                  <a:lnTo>
                    <a:pt x="15188" y="48376"/>
                  </a:lnTo>
                  <a:lnTo>
                    <a:pt x="14813" y="49126"/>
                  </a:lnTo>
                  <a:lnTo>
                    <a:pt x="14438" y="49876"/>
                  </a:lnTo>
                  <a:lnTo>
                    <a:pt x="14063" y="50251"/>
                  </a:lnTo>
                  <a:lnTo>
                    <a:pt x="13500" y="50626"/>
                  </a:lnTo>
                  <a:lnTo>
                    <a:pt x="12938" y="50813"/>
                  </a:lnTo>
                  <a:lnTo>
                    <a:pt x="11063" y="50813"/>
                  </a:lnTo>
                  <a:lnTo>
                    <a:pt x="10125" y="50251"/>
                  </a:lnTo>
                  <a:lnTo>
                    <a:pt x="9188" y="49688"/>
                  </a:lnTo>
                  <a:lnTo>
                    <a:pt x="8625" y="48751"/>
                  </a:lnTo>
                  <a:lnTo>
                    <a:pt x="8625" y="26063"/>
                  </a:lnTo>
                  <a:lnTo>
                    <a:pt x="9188" y="24563"/>
                  </a:lnTo>
                  <a:lnTo>
                    <a:pt x="10125" y="23438"/>
                  </a:lnTo>
                  <a:lnTo>
                    <a:pt x="10688" y="23063"/>
                  </a:lnTo>
                  <a:lnTo>
                    <a:pt x="11250" y="22688"/>
                  </a:lnTo>
                  <a:lnTo>
                    <a:pt x="12000" y="22501"/>
                  </a:lnTo>
                  <a:lnTo>
                    <a:pt x="12563" y="22313"/>
                  </a:lnTo>
                  <a:close/>
                  <a:moveTo>
                    <a:pt x="0" y="1"/>
                  </a:moveTo>
                  <a:lnTo>
                    <a:pt x="0" y="56813"/>
                  </a:lnTo>
                  <a:lnTo>
                    <a:pt x="7313" y="56813"/>
                  </a:lnTo>
                  <a:lnTo>
                    <a:pt x="8250" y="52876"/>
                  </a:lnTo>
                  <a:lnTo>
                    <a:pt x="8438" y="52876"/>
                  </a:lnTo>
                  <a:lnTo>
                    <a:pt x="9000" y="53813"/>
                  </a:lnTo>
                  <a:lnTo>
                    <a:pt x="9750" y="54751"/>
                  </a:lnTo>
                  <a:lnTo>
                    <a:pt x="10688" y="55501"/>
                  </a:lnTo>
                  <a:lnTo>
                    <a:pt x="11625" y="56063"/>
                  </a:lnTo>
                  <a:lnTo>
                    <a:pt x="12563" y="56626"/>
                  </a:lnTo>
                  <a:lnTo>
                    <a:pt x="13875" y="57001"/>
                  </a:lnTo>
                  <a:lnTo>
                    <a:pt x="15000" y="57188"/>
                  </a:lnTo>
                  <a:lnTo>
                    <a:pt x="16125" y="57376"/>
                  </a:lnTo>
                  <a:lnTo>
                    <a:pt x="17250" y="57188"/>
                  </a:lnTo>
                  <a:lnTo>
                    <a:pt x="18375" y="57001"/>
                  </a:lnTo>
                  <a:lnTo>
                    <a:pt x="19313" y="56813"/>
                  </a:lnTo>
                  <a:lnTo>
                    <a:pt x="20250" y="56251"/>
                  </a:lnTo>
                  <a:lnTo>
                    <a:pt x="21000" y="55688"/>
                  </a:lnTo>
                  <a:lnTo>
                    <a:pt x="21750" y="54938"/>
                  </a:lnTo>
                  <a:lnTo>
                    <a:pt x="22313" y="54188"/>
                  </a:lnTo>
                  <a:lnTo>
                    <a:pt x="22875" y="53063"/>
                  </a:lnTo>
                  <a:lnTo>
                    <a:pt x="23438" y="51938"/>
                  </a:lnTo>
                  <a:lnTo>
                    <a:pt x="23813" y="50626"/>
                  </a:lnTo>
                  <a:lnTo>
                    <a:pt x="24563" y="47813"/>
                  </a:lnTo>
                  <a:lnTo>
                    <a:pt x="24938" y="44063"/>
                  </a:lnTo>
                  <a:lnTo>
                    <a:pt x="25125" y="39938"/>
                  </a:lnTo>
                  <a:lnTo>
                    <a:pt x="25125" y="33751"/>
                  </a:lnTo>
                  <a:lnTo>
                    <a:pt x="24938" y="30563"/>
                  </a:lnTo>
                  <a:lnTo>
                    <a:pt x="24938" y="27751"/>
                  </a:lnTo>
                  <a:lnTo>
                    <a:pt x="24563" y="25313"/>
                  </a:lnTo>
                  <a:lnTo>
                    <a:pt x="24188" y="23251"/>
                  </a:lnTo>
                  <a:lnTo>
                    <a:pt x="23813" y="21376"/>
                  </a:lnTo>
                  <a:lnTo>
                    <a:pt x="23250" y="19876"/>
                  </a:lnTo>
                  <a:lnTo>
                    <a:pt x="22500" y="18751"/>
                  </a:lnTo>
                  <a:lnTo>
                    <a:pt x="21563" y="17626"/>
                  </a:lnTo>
                  <a:lnTo>
                    <a:pt x="20625" y="16876"/>
                  </a:lnTo>
                  <a:lnTo>
                    <a:pt x="19500" y="16501"/>
                  </a:lnTo>
                  <a:lnTo>
                    <a:pt x="18188" y="16126"/>
                  </a:lnTo>
                  <a:lnTo>
                    <a:pt x="16688" y="15938"/>
                  </a:lnTo>
                  <a:lnTo>
                    <a:pt x="15375" y="16126"/>
                  </a:lnTo>
                  <a:lnTo>
                    <a:pt x="14250" y="16313"/>
                  </a:lnTo>
                  <a:lnTo>
                    <a:pt x="13125" y="16876"/>
                  </a:lnTo>
                  <a:lnTo>
                    <a:pt x="12000" y="17438"/>
                  </a:lnTo>
                  <a:lnTo>
                    <a:pt x="10875" y="18188"/>
                  </a:lnTo>
                  <a:lnTo>
                    <a:pt x="10125" y="18938"/>
                  </a:lnTo>
                  <a:lnTo>
                    <a:pt x="9375" y="20063"/>
                  </a:lnTo>
                  <a:lnTo>
                    <a:pt x="8625" y="21001"/>
                  </a:lnTo>
                  <a:lnTo>
                    <a:pt x="8625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60" name="Google Shape;360;p34"/>
          <p:cNvCxnSpPr/>
          <p:nvPr/>
        </p:nvCxnSpPr>
        <p:spPr>
          <a:xfrm>
            <a:off x="8239300" y="4803550"/>
            <a:ext cx="0" cy="126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 1">
  <p:cSld name="Blank - Title_1_1_3_1_1_1_1">
    <p:bg>
      <p:bgPr>
        <a:solidFill>
          <a:srgbClr val="FBBC04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3" name="Google Shape;363;p3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35"/>
          <p:cNvSpPr/>
          <p:nvPr/>
        </p:nvSpPr>
        <p:spPr>
          <a:xfrm>
            <a:off x="35563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5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6" name="Google Shape;366;p35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67" name="Google Shape;367;p3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68" name="Google Shape;368;p3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 1">
  <p:cSld name="CUSTOM_2_1_1">
    <p:bg>
      <p:bgPr>
        <a:solidFill>
          <a:srgbClr val="FFFFFF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36"/>
          <p:cNvPicPr preferRelativeResize="0"/>
          <p:nvPr/>
        </p:nvPicPr>
        <p:blipFill rotWithShape="1">
          <a:blip r:embed="rId2">
            <a:alphaModFix/>
          </a:blip>
          <a:srcRect b="0" l="0" r="-4482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6"/>
          <p:cNvSpPr txBox="1"/>
          <p:nvPr>
            <p:ph idx="1" type="subTitle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7" name="Google Shape;377;p36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8" name="Google Shape;378;p36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6"/>
          <p:cNvSpPr txBox="1"/>
          <p:nvPr>
            <p:ph idx="2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AA0A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 1">
  <p:cSld name="TITLE_2_1_2_1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3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3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4" name="Google Shape;384;p37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385" name="Google Shape;385;p37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6" name="Google Shape;386;p37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387" name="Google Shape;387;p3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88" name="Google Shape;388;p3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 1">
  <p:cSld name="TITLE_2_2_1_1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8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396" name="Google Shape;396;p38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7" name="Google Shape;397;p3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3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0" name="Google Shape;400;p38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01" name="Google Shape;401;p3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02" name="Google Shape;402;p3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 1">
  <p:cSld name="TITLE_2_1_1_2_1_1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3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1" name="Google Shape;411;p3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2" name="Google Shape;412;p3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13" name="Google Shape;413;p3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4" name="Google Shape;414;p3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15" name="Google Shape;415;p3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16" name="Google Shape;416;p3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 1">
  <p:cSld name="TITLE_2_1_1_1_1_1_1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4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4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6" name="Google Shape;426;p40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27" name="Google Shape;427;p40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8" name="Google Shape;428;p40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29" name="Google Shape;429;p4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30" name="Google Shape;430;p4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">
  <p:cSld name="CUSTOM_2_1">
    <p:bg>
      <p:bgPr>
        <a:solidFill>
          <a:srgbClr val="FFFFFF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b="0" l="0" r="-4482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s Cover Slide">
  <p:cSld name="CUSTOM_3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11720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Marketing Platform Cover Slide">
  <p:cSld name="CUSTOM_2_2">
    <p:bg>
      <p:bgPr>
        <a:solidFill>
          <a:srgbClr val="FFFFFF"/>
        </a:solid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26566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 Manager Cover Slide">
  <p:cSld name="CUSTOM_2_2_1">
    <p:bg>
      <p:bgPr>
        <a:solidFill>
          <a:srgbClr val="FFFFFF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0361" y="245475"/>
            <a:ext cx="2041351" cy="3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44" name="Google Shape;444;p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45" name="Google Shape;445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48" name="Google Shape;448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1pPr>
            <a:lvl2pPr indent="-285750" lvl="1" marL="9144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6pPr>
            <a:lvl7pPr indent="-285750" lvl="6" marL="32004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7pPr>
            <a:lvl8pPr indent="-285750" lvl="7" marL="36576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8pPr>
            <a:lvl9pPr indent="-285750" lvl="8" marL="41148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9pPr>
          </a:lstStyle>
          <a:p/>
        </p:txBody>
      </p:sp>
      <p:sp>
        <p:nvSpPr>
          <p:cNvPr id="449" name="Google Shape;449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lue">
  <p:cSld name="TITLE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" name="Google Shape;43;p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45" name="Google Shape;45;p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6" name="Google Shape;46;p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Blue">
  <p:cSld name="TITLE_2_3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4" name="Google Shape;54;p7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" name="Google Shape;55;p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57" name="Google Shape;57;p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58" name="Google Shape;58;p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7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Blue">
  <p:cSld name="TITLE_2_3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8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" name="Google Shape;68;p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" name="Google Shape;69;p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0" name="Google Shape;70;p8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71" name="Google Shape;71;p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72" name="Google Shape;72;p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80" name="Google Shape;80;p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Yellow">
  <p:cSld name="CUSTOM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8" name="Google Shape;88;p10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9" name="Google Shape;89;p10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0" name="Google Shape;90;p1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91" name="Google Shape;9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45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Google Shape;8;p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0.png"/><Relationship Id="rId4" Type="http://schemas.openxmlformats.org/officeDocument/2006/relationships/image" Target="../media/image4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jpg"/><Relationship Id="rId4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Relationship Id="rId4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7.png"/><Relationship Id="rId4" Type="http://schemas.openxmlformats.org/officeDocument/2006/relationships/image" Target="../media/image3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6.png"/><Relationship Id="rId4" Type="http://schemas.openxmlformats.org/officeDocument/2006/relationships/image" Target="../media/image2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5.png"/><Relationship Id="rId4" Type="http://schemas.openxmlformats.org/officeDocument/2006/relationships/image" Target="../media/image2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9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6"/>
          <p:cNvSpPr txBox="1"/>
          <p:nvPr>
            <p:ph type="ctrTitle"/>
          </p:nvPr>
        </p:nvSpPr>
        <p:spPr>
          <a:xfrm>
            <a:off x="728925" y="744575"/>
            <a:ext cx="7710000" cy="279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Nunito"/>
                <a:ea typeface="Nunito"/>
                <a:cs typeface="Nunito"/>
                <a:sym typeface="Nunito"/>
              </a:rPr>
              <a:t>IACS  X</a:t>
            </a:r>
            <a:endParaRPr sz="3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Nunito"/>
                <a:ea typeface="Nunito"/>
                <a:cs typeface="Nunito"/>
                <a:sym typeface="Nunito"/>
              </a:rPr>
              <a:t> </a:t>
            </a:r>
            <a:endParaRPr sz="3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Nunito"/>
                <a:ea typeface="Nunito"/>
                <a:cs typeface="Nunito"/>
                <a:sym typeface="Nunito"/>
              </a:rPr>
              <a:t>Predicting the effects of genetic perturbation in maize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Nunito"/>
                <a:ea typeface="Nunito"/>
                <a:cs typeface="Nunito"/>
                <a:sym typeface="Nunito"/>
              </a:rPr>
              <a:t>Final Presentation</a:t>
            </a:r>
            <a:endParaRPr b="1" sz="2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55" name="Google Shape;455;p46"/>
          <p:cNvSpPr txBox="1"/>
          <p:nvPr>
            <p:ph idx="1" type="subTitle"/>
          </p:nvPr>
        </p:nvSpPr>
        <p:spPr>
          <a:xfrm>
            <a:off x="728925" y="3737575"/>
            <a:ext cx="7309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rPr lang="en" sz="2000">
                <a:latin typeface="Nunito"/>
                <a:ea typeface="Nunito"/>
                <a:cs typeface="Nunito"/>
                <a:sym typeface="Nunito"/>
              </a:rPr>
              <a:t>Victor Avram, Sergio Jimenez, Eagon Meng, Wenhan Zhang</a:t>
            </a:r>
            <a:endParaRPr sz="2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56" name="Google Shape;45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5650" y="1152050"/>
            <a:ext cx="1570200" cy="1171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7" name="Google Shape;457;p46"/>
          <p:cNvCxnSpPr/>
          <p:nvPr/>
        </p:nvCxnSpPr>
        <p:spPr>
          <a:xfrm>
            <a:off x="821325" y="3992050"/>
            <a:ext cx="1098600" cy="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8" name="Google Shape;458;p46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1425" y="998750"/>
            <a:ext cx="5704924" cy="3272525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55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Models </a:t>
            </a:r>
            <a:endParaRPr/>
          </a:p>
        </p:txBody>
      </p:sp>
      <p:cxnSp>
        <p:nvCxnSpPr>
          <p:cNvPr id="553" name="Google Shape;553;p55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FBBC0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4" name="Google Shape;554;p55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56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Boosting models used: Ada Boosting vs Gradient Boosting</a:t>
            </a:r>
            <a:endParaRPr/>
          </a:p>
        </p:txBody>
      </p:sp>
      <p:sp>
        <p:nvSpPr>
          <p:cNvPr id="560" name="Google Shape;560;p56"/>
          <p:cNvSpPr txBox="1"/>
          <p:nvPr/>
        </p:nvSpPr>
        <p:spPr>
          <a:xfrm>
            <a:off x="5362000" y="13396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Gradient</a:t>
            </a: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Boosting</a:t>
            </a:r>
            <a:endParaRPr/>
          </a:p>
        </p:txBody>
      </p:sp>
      <p:sp>
        <p:nvSpPr>
          <p:cNvPr id="561" name="Google Shape;561;p56"/>
          <p:cNvSpPr txBox="1"/>
          <p:nvPr/>
        </p:nvSpPr>
        <p:spPr>
          <a:xfrm>
            <a:off x="1103725" y="13396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Ada </a:t>
            </a: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Boosting</a:t>
            </a:r>
            <a:endParaRPr/>
          </a:p>
        </p:txBody>
      </p:sp>
      <p:cxnSp>
        <p:nvCxnSpPr>
          <p:cNvPr id="562" name="Google Shape;562;p56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FBBC0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63" name="Google Shape;56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7125" y="1893725"/>
            <a:ext cx="4189749" cy="2288402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56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5" name="Google Shape;565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1893725"/>
            <a:ext cx="4349774" cy="223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Feature Selection: </a:t>
            </a:r>
            <a:r>
              <a:rPr lang="en">
                <a:solidFill>
                  <a:schemeClr val="dk1"/>
                </a:solidFill>
              </a:rPr>
              <a:t>GENIE3 vs 1000 most Expressive Genes  </a:t>
            </a:r>
            <a:endParaRPr/>
          </a:p>
        </p:txBody>
      </p:sp>
      <p:sp>
        <p:nvSpPr>
          <p:cNvPr id="571" name="Google Shape;571;p57"/>
          <p:cNvSpPr txBox="1"/>
          <p:nvPr>
            <p:ph idx="1" type="body"/>
          </p:nvPr>
        </p:nvSpPr>
        <p:spPr>
          <a:xfrm>
            <a:off x="768900" y="2066875"/>
            <a:ext cx="3387300" cy="20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Calculate </a:t>
            </a:r>
            <a:r>
              <a:rPr b="1" lang="en" sz="1200">
                <a:solidFill>
                  <a:srgbClr val="000000"/>
                </a:solidFill>
              </a:rPr>
              <a:t>pairwise correlation</a:t>
            </a:r>
            <a:r>
              <a:rPr lang="en" sz="1200">
                <a:solidFill>
                  <a:srgbClr val="000000"/>
                </a:solidFill>
              </a:rPr>
              <a:t> of 4000 genes using </a:t>
            </a:r>
            <a:r>
              <a:rPr b="1" lang="en" sz="1200">
                <a:solidFill>
                  <a:srgbClr val="000000"/>
                </a:solidFill>
              </a:rPr>
              <a:t>GENIE3</a:t>
            </a:r>
            <a:endParaRPr b="1"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For </a:t>
            </a:r>
            <a:r>
              <a:rPr b="1" lang="en" sz="1200">
                <a:solidFill>
                  <a:srgbClr val="000000"/>
                </a:solidFill>
              </a:rPr>
              <a:t>each gene</a:t>
            </a:r>
            <a:r>
              <a:rPr lang="en" sz="1200">
                <a:solidFill>
                  <a:srgbClr val="000000"/>
                </a:solidFill>
              </a:rPr>
              <a:t>, use as </a:t>
            </a:r>
            <a:r>
              <a:rPr b="1" lang="en" sz="1200">
                <a:solidFill>
                  <a:srgbClr val="000000"/>
                </a:solidFill>
              </a:rPr>
              <a:t>features</a:t>
            </a:r>
            <a:r>
              <a:rPr lang="en" sz="1200">
                <a:solidFill>
                  <a:srgbClr val="000000"/>
                </a:solidFill>
              </a:rPr>
              <a:t> the ones that have </a:t>
            </a:r>
            <a:r>
              <a:rPr b="1" lang="en" sz="1200">
                <a:solidFill>
                  <a:srgbClr val="000000"/>
                </a:solidFill>
              </a:rPr>
              <a:t>above 0.01 </a:t>
            </a:r>
            <a:r>
              <a:rPr b="1" lang="en" sz="1200">
                <a:solidFill>
                  <a:srgbClr val="000000"/>
                </a:solidFill>
              </a:rPr>
              <a:t>or more </a:t>
            </a:r>
            <a:r>
              <a:rPr b="1" lang="en" sz="1200">
                <a:solidFill>
                  <a:srgbClr val="000000"/>
                </a:solidFill>
              </a:rPr>
              <a:t>correlation</a:t>
            </a:r>
            <a:r>
              <a:rPr lang="en" sz="1200">
                <a:solidFill>
                  <a:srgbClr val="000000"/>
                </a:solidFill>
              </a:rPr>
              <a:t> 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Train and run Models using a 70-30 train-test split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Calculate R^2s of the test set </a:t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just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just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just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572" name="Google Shape;572;p57"/>
          <p:cNvSpPr txBox="1"/>
          <p:nvPr>
            <p:ph idx="1" type="body"/>
          </p:nvPr>
        </p:nvSpPr>
        <p:spPr>
          <a:xfrm>
            <a:off x="5000525" y="1990075"/>
            <a:ext cx="3387300" cy="25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Getting both standard deviation and average of expressions across all samples per gene, dividing and then sorting </a:t>
            </a:r>
            <a:r>
              <a:rPr b="1" lang="en" sz="1200">
                <a:solidFill>
                  <a:srgbClr val="000000"/>
                </a:solidFill>
              </a:rPr>
              <a:t>(Coefficient of Variation)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Take the </a:t>
            </a:r>
            <a:r>
              <a:rPr b="1" lang="en" sz="1200">
                <a:solidFill>
                  <a:srgbClr val="000000"/>
                </a:solidFill>
              </a:rPr>
              <a:t>1000 most expressive genes</a:t>
            </a:r>
            <a:r>
              <a:rPr lang="en" sz="1200">
                <a:solidFill>
                  <a:srgbClr val="000000"/>
                </a:solidFill>
              </a:rPr>
              <a:t> and use them as </a:t>
            </a:r>
            <a:r>
              <a:rPr b="1" lang="en" sz="1200">
                <a:solidFill>
                  <a:srgbClr val="000000"/>
                </a:solidFill>
              </a:rPr>
              <a:t>features</a:t>
            </a:r>
            <a:r>
              <a:rPr lang="en" sz="1200">
                <a:solidFill>
                  <a:srgbClr val="000000"/>
                </a:solidFill>
              </a:rPr>
              <a:t> to predict the next 1000 most expressive genes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Train and run Models using a 70-30 train-test split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R"/>
            </a:pPr>
            <a:r>
              <a:rPr lang="en" sz="1200">
                <a:solidFill>
                  <a:srgbClr val="000000"/>
                </a:solidFill>
              </a:rPr>
              <a:t>Calculate R^2s of the test set 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573" name="Google Shape;573;p57"/>
          <p:cNvSpPr txBox="1"/>
          <p:nvPr/>
        </p:nvSpPr>
        <p:spPr>
          <a:xfrm>
            <a:off x="1759500" y="1627325"/>
            <a:ext cx="143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1C232"/>
                </a:solidFill>
                <a:latin typeface="Google Sans"/>
                <a:ea typeface="Google Sans"/>
                <a:cs typeface="Google Sans"/>
                <a:sym typeface="Google Sans"/>
              </a:rPr>
              <a:t>GENIE3</a:t>
            </a:r>
            <a:endParaRPr b="1">
              <a:solidFill>
                <a:srgbClr val="F1C232"/>
              </a:solidFill>
            </a:endParaRPr>
          </a:p>
        </p:txBody>
      </p:sp>
      <p:sp>
        <p:nvSpPr>
          <p:cNvPr id="574" name="Google Shape;574;p57"/>
          <p:cNvSpPr txBox="1"/>
          <p:nvPr/>
        </p:nvSpPr>
        <p:spPr>
          <a:xfrm>
            <a:off x="5373425" y="1627325"/>
            <a:ext cx="282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1000 Most Expressive Genes </a:t>
            </a:r>
            <a:endParaRPr b="1">
              <a:solidFill>
                <a:srgbClr val="FBBC05"/>
              </a:solidFill>
            </a:endParaRPr>
          </a:p>
        </p:txBody>
      </p:sp>
      <p:sp>
        <p:nvSpPr>
          <p:cNvPr id="575" name="Google Shape;575;p57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8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81" name="Google Shape;581;p58"/>
          <p:cNvGraphicFramePr/>
          <p:nvPr/>
        </p:nvGraphicFramePr>
        <p:xfrm>
          <a:off x="952500" y="1162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{9DEBF5D1-6C93-4379-9816-557235DF1AA3}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Mean of R^2 GENIE3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Mean of R^2 1000 Most Expressive Genes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Linear Regression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-1.9e+16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Lasso Regression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-27.07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Lars Regression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-7.88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 Forest Regression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-1.61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Ada Boosting Regression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-2.31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Gradient Boosting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-4.08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82" name="Google Shape;582;p58"/>
          <p:cNvSpPr txBox="1"/>
          <p:nvPr>
            <p:ph idx="4294967295" type="title"/>
          </p:nvPr>
        </p:nvSpPr>
        <p:spPr>
          <a:xfrm>
            <a:off x="311700" y="176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1a: </a:t>
            </a:r>
            <a:r>
              <a:rPr lang="en"/>
              <a:t>Baseline </a:t>
            </a:r>
            <a:r>
              <a:rPr lang="en"/>
              <a:t>Models with feature selection results </a:t>
            </a:r>
            <a:endParaRPr/>
          </a:p>
        </p:txBody>
      </p:sp>
      <p:cxnSp>
        <p:nvCxnSpPr>
          <p:cNvPr id="583" name="Google Shape;583;p58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FBBC0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4" name="Google Shape;584;p58"/>
          <p:cNvSpPr/>
          <p:nvPr/>
        </p:nvSpPr>
        <p:spPr>
          <a:xfrm>
            <a:off x="346975" y="4438250"/>
            <a:ext cx="8281500" cy="6123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</a:rPr>
              <a:t>Even though the 1000 most expressive genes method allows us to use the same features for all predictions, results were significantly worse than in GENIE3</a:t>
            </a:r>
            <a:endParaRPr sz="1300">
              <a:solidFill>
                <a:srgbClr val="FFFF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59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0" name="Google Shape;59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1000" y="1289025"/>
            <a:ext cx="4273125" cy="2147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203" y="986925"/>
            <a:ext cx="3893576" cy="2751455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59"/>
          <p:cNvSpPr txBox="1"/>
          <p:nvPr/>
        </p:nvSpPr>
        <p:spPr>
          <a:xfrm>
            <a:off x="4351000" y="3585975"/>
            <a:ext cx="2607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rPr>
              <a:t>Neural Network also lacked in performance</a:t>
            </a:r>
            <a:endParaRPr b="1" sz="1200">
              <a:solidFill>
                <a:srgbClr val="F1C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Using a Neural Network of Dense Layers and ReLu activation functions a negative test R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^2 of -2.07 was obtained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3" name="Google Shape;593;p59"/>
          <p:cNvSpPr txBox="1"/>
          <p:nvPr>
            <p:ph idx="4294967295" type="title"/>
          </p:nvPr>
        </p:nvSpPr>
        <p:spPr>
          <a:xfrm>
            <a:off x="319950" y="261825"/>
            <a:ext cx="85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Route 1b) : </a:t>
            </a:r>
            <a:r>
              <a:rPr lang="en" sz="2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Simple densely connected neural network without feature selection</a:t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0"/>
          <p:cNvSpPr txBox="1"/>
          <p:nvPr>
            <p:ph type="title"/>
          </p:nvPr>
        </p:nvSpPr>
        <p:spPr>
          <a:xfrm>
            <a:off x="962188" y="1820188"/>
            <a:ext cx="7877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2: Prediction Using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Landmark 1000 Genes</a:t>
            </a:r>
            <a:endParaRPr/>
          </a:p>
        </p:txBody>
      </p:sp>
      <p:sp>
        <p:nvSpPr>
          <p:cNvPr id="599" name="Google Shape;599;p60"/>
          <p:cNvSpPr/>
          <p:nvPr/>
        </p:nvSpPr>
        <p:spPr>
          <a:xfrm>
            <a:off x="7867650" y="276225"/>
            <a:ext cx="1124100" cy="162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60"/>
          <p:cNvSpPr/>
          <p:nvPr/>
        </p:nvSpPr>
        <p:spPr>
          <a:xfrm>
            <a:off x="8412350" y="4769175"/>
            <a:ext cx="538500" cy="21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61"/>
          <p:cNvSpPr txBox="1"/>
          <p:nvPr>
            <p:ph type="title"/>
          </p:nvPr>
        </p:nvSpPr>
        <p:spPr>
          <a:xfrm>
            <a:off x="2355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2: Landmark 1000</a:t>
            </a:r>
            <a:endParaRPr/>
          </a:p>
        </p:txBody>
      </p:sp>
      <p:cxnSp>
        <p:nvCxnSpPr>
          <p:cNvPr id="606" name="Google Shape;606;p61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7" name="Google Shape;607;p61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8" name="Google Shape;608;p61"/>
          <p:cNvPicPr preferRelativeResize="0"/>
          <p:nvPr/>
        </p:nvPicPr>
        <p:blipFill rotWithShape="1">
          <a:blip r:embed="rId3">
            <a:alphaModFix/>
          </a:blip>
          <a:srcRect b="31266" l="0" r="0" t="0"/>
          <a:stretch/>
        </p:blipFill>
        <p:spPr>
          <a:xfrm>
            <a:off x="204674" y="755125"/>
            <a:ext cx="4193437" cy="2069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p61"/>
          <p:cNvPicPr preferRelativeResize="0"/>
          <p:nvPr/>
        </p:nvPicPr>
        <p:blipFill rotWithShape="1">
          <a:blip r:embed="rId4">
            <a:alphaModFix/>
          </a:blip>
          <a:srcRect b="0" l="0" r="0" t="3642"/>
          <a:stretch/>
        </p:blipFill>
        <p:spPr>
          <a:xfrm>
            <a:off x="204675" y="2901300"/>
            <a:ext cx="4572025" cy="2359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0" name="Google Shape;610;p61"/>
          <p:cNvGrpSpPr/>
          <p:nvPr/>
        </p:nvGrpSpPr>
        <p:grpSpPr>
          <a:xfrm>
            <a:off x="5102000" y="996950"/>
            <a:ext cx="3905372" cy="803700"/>
            <a:chOff x="3656167" y="1240466"/>
            <a:chExt cx="3876300" cy="803700"/>
          </a:xfrm>
        </p:grpSpPr>
        <p:sp>
          <p:nvSpPr>
            <p:cNvPr id="611" name="Google Shape;611;p61"/>
            <p:cNvSpPr/>
            <p:nvPr/>
          </p:nvSpPr>
          <p:spPr>
            <a:xfrm>
              <a:off x="3656167" y="1240466"/>
              <a:ext cx="38763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61"/>
            <p:cNvSpPr txBox="1"/>
            <p:nvPr/>
          </p:nvSpPr>
          <p:spPr>
            <a:xfrm>
              <a:off x="3757495" y="1325381"/>
              <a:ext cx="36621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We can also select the most significant Landmark 1000, and use them to predict the rest.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613" name="Google Shape;613;p61"/>
          <p:cNvSpPr txBox="1"/>
          <p:nvPr/>
        </p:nvSpPr>
        <p:spPr>
          <a:xfrm>
            <a:off x="5102012" y="465600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Intuition</a:t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614" name="Google Shape;614;p61"/>
          <p:cNvGrpSpPr/>
          <p:nvPr/>
        </p:nvGrpSpPr>
        <p:grpSpPr>
          <a:xfrm>
            <a:off x="5102000" y="2435575"/>
            <a:ext cx="3905372" cy="803700"/>
            <a:chOff x="3656167" y="1240466"/>
            <a:chExt cx="3876300" cy="803700"/>
          </a:xfrm>
        </p:grpSpPr>
        <p:sp>
          <p:nvSpPr>
            <p:cNvPr id="615" name="Google Shape;615;p61"/>
            <p:cNvSpPr/>
            <p:nvPr/>
          </p:nvSpPr>
          <p:spPr>
            <a:xfrm>
              <a:off x="3656167" y="1240466"/>
              <a:ext cx="38763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61"/>
            <p:cNvSpPr txBox="1"/>
            <p:nvPr/>
          </p:nvSpPr>
          <p:spPr>
            <a:xfrm>
              <a:off x="3757495" y="1325381"/>
              <a:ext cx="36621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Similar to our problem; </a:t>
              </a:r>
              <a:endParaRPr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Extension of our feature selection route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617" name="Google Shape;617;p61"/>
          <p:cNvSpPr txBox="1"/>
          <p:nvPr/>
        </p:nvSpPr>
        <p:spPr>
          <a:xfrm>
            <a:off x="5102012" y="1904225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34A853"/>
                </a:solidFill>
                <a:latin typeface="Google Sans"/>
                <a:ea typeface="Google Sans"/>
                <a:cs typeface="Google Sans"/>
                <a:sym typeface="Google Sans"/>
              </a:rPr>
              <a:t>Advantage</a:t>
            </a:r>
            <a:endParaRPr b="1" i="0" sz="1900" u="none" cap="none" strike="noStrike">
              <a:solidFill>
                <a:srgbClr val="34A85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618" name="Google Shape;618;p61"/>
          <p:cNvGrpSpPr/>
          <p:nvPr/>
        </p:nvGrpSpPr>
        <p:grpSpPr>
          <a:xfrm>
            <a:off x="5101997" y="3944740"/>
            <a:ext cx="3905372" cy="950536"/>
            <a:chOff x="3656167" y="1240466"/>
            <a:chExt cx="3876300" cy="803700"/>
          </a:xfrm>
        </p:grpSpPr>
        <p:sp>
          <p:nvSpPr>
            <p:cNvPr id="619" name="Google Shape;619;p61"/>
            <p:cNvSpPr/>
            <p:nvPr/>
          </p:nvSpPr>
          <p:spPr>
            <a:xfrm>
              <a:off x="3656167" y="1240466"/>
              <a:ext cx="38763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61"/>
            <p:cNvSpPr txBox="1"/>
            <p:nvPr/>
          </p:nvSpPr>
          <p:spPr>
            <a:xfrm>
              <a:off x="3757495" y="1325381"/>
              <a:ext cx="36621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Their data is perturbation-drive, while ours only has natural variability;</a:t>
              </a:r>
              <a:endParaRPr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We are training on 4 times as many genes as they were;</a:t>
              </a:r>
              <a:endParaRPr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We have 480 samples and they have 1.3 million </a:t>
              </a:r>
              <a:r>
                <a:rPr lang="en" sz="11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profiles</a:t>
              </a:r>
              <a:r>
                <a:rPr lang="en" sz="11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.</a:t>
              </a:r>
              <a:endParaRPr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621" name="Google Shape;621;p61"/>
          <p:cNvSpPr txBox="1"/>
          <p:nvPr/>
        </p:nvSpPr>
        <p:spPr>
          <a:xfrm>
            <a:off x="5102012" y="3413450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rPr>
              <a:t>Disadvantage</a:t>
            </a:r>
            <a:endParaRPr b="1" i="0" sz="1900" u="none" cap="none" strike="noStrike">
              <a:solidFill>
                <a:srgbClr val="EA433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62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Components of L1000</a:t>
            </a:r>
            <a:endParaRPr/>
          </a:p>
        </p:txBody>
      </p:sp>
      <p:sp>
        <p:nvSpPr>
          <p:cNvPr id="627" name="Google Shape;627;p62"/>
          <p:cNvSpPr txBox="1"/>
          <p:nvPr/>
        </p:nvSpPr>
        <p:spPr>
          <a:xfrm>
            <a:off x="1422250" y="879175"/>
            <a:ext cx="5949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Dimensionality reduction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Google Sans"/>
              <a:buChar char="●"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PCA, t-SNE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8" name="Google Shape;628;p62"/>
          <p:cNvSpPr/>
          <p:nvPr/>
        </p:nvSpPr>
        <p:spPr>
          <a:xfrm>
            <a:off x="391850" y="17383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9" name="Google Shape;629;p62"/>
          <p:cNvSpPr/>
          <p:nvPr/>
        </p:nvSpPr>
        <p:spPr>
          <a:xfrm>
            <a:off x="391850" y="10953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1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0" name="Google Shape;630;p62"/>
          <p:cNvSpPr/>
          <p:nvPr/>
        </p:nvSpPr>
        <p:spPr>
          <a:xfrm>
            <a:off x="391850" y="2445075"/>
            <a:ext cx="964500" cy="303600"/>
          </a:xfrm>
          <a:prstGeom prst="chevron">
            <a:avLst>
              <a:gd fmla="val 50000" name="adj"/>
            </a:avLst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3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1" name="Google Shape;631;p62"/>
          <p:cNvSpPr txBox="1"/>
          <p:nvPr/>
        </p:nvSpPr>
        <p:spPr>
          <a:xfrm>
            <a:off x="1422250" y="1522175"/>
            <a:ext cx="6113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Cluster analysis to cluster the genes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Google Sans"/>
              <a:buChar char="●"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K-means, DBScan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2" name="Google Shape;632;p62"/>
          <p:cNvSpPr txBox="1"/>
          <p:nvPr/>
        </p:nvSpPr>
        <p:spPr>
          <a:xfrm>
            <a:off x="1410550" y="2275400"/>
            <a:ext cx="7329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“Bootstrapping” subsamples, repeat the above process to try to obtain different clusterings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3" name="Google Shape;633;p62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62"/>
          <p:cNvSpPr/>
          <p:nvPr/>
        </p:nvSpPr>
        <p:spPr>
          <a:xfrm>
            <a:off x="391850" y="3130875"/>
            <a:ext cx="964500" cy="303600"/>
          </a:xfrm>
          <a:prstGeom prst="chevron">
            <a:avLst>
              <a:gd fmla="val 50000" name="adj"/>
            </a:avLst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4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5" name="Google Shape;635;p62"/>
          <p:cNvSpPr txBox="1"/>
          <p:nvPr/>
        </p:nvSpPr>
        <p:spPr>
          <a:xfrm>
            <a:off x="1422250" y="3706125"/>
            <a:ext cx="7329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Consensus matrix to see which genes are always in the same cluster, marked as Landmark 1000 genes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6" name="Google Shape;636;p62"/>
          <p:cNvSpPr txBox="1"/>
          <p:nvPr/>
        </p:nvSpPr>
        <p:spPr>
          <a:xfrm>
            <a:off x="1422250" y="2985375"/>
            <a:ext cx="6440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Identify centroids, i.e. genes that are stably in the center of clusters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Google Sans"/>
              <a:buChar char="●"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Iterative peel-off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7" name="Google Shape;637;p62"/>
          <p:cNvSpPr/>
          <p:nvPr/>
        </p:nvSpPr>
        <p:spPr>
          <a:xfrm>
            <a:off x="381550" y="38278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5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8" name="Google Shape;638;p62"/>
          <p:cNvSpPr txBox="1"/>
          <p:nvPr/>
        </p:nvSpPr>
        <p:spPr>
          <a:xfrm>
            <a:off x="1410550" y="4448575"/>
            <a:ext cx="7329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Using L1000 genes to predict every other gene.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9" name="Google Shape;639;p62"/>
          <p:cNvSpPr/>
          <p:nvPr/>
        </p:nvSpPr>
        <p:spPr>
          <a:xfrm>
            <a:off x="369850" y="4494075"/>
            <a:ext cx="964500" cy="303600"/>
          </a:xfrm>
          <a:prstGeom prst="chevron">
            <a:avLst>
              <a:gd fmla="val 50000" name="adj"/>
            </a:avLst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6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640" name="Google Shape;640;p62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3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63"/>
          <p:cNvSpPr/>
          <p:nvPr/>
        </p:nvSpPr>
        <p:spPr>
          <a:xfrm>
            <a:off x="240575" y="3873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1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47" name="Google Shape;647;p63"/>
          <p:cNvSpPr txBox="1"/>
          <p:nvPr>
            <p:ph idx="4294967295" type="title"/>
          </p:nvPr>
        </p:nvSpPr>
        <p:spPr>
          <a:xfrm>
            <a:off x="1346375" y="2527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Dimensionality reduction </a:t>
            </a:r>
            <a:endParaRPr/>
          </a:p>
        </p:txBody>
      </p:sp>
      <p:pic>
        <p:nvPicPr>
          <p:cNvPr id="648" name="Google Shape;64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975" y="1279600"/>
            <a:ext cx="4203201" cy="3127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9" name="Google Shape;649;p63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50" name="Google Shape;650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1143" y="1279600"/>
            <a:ext cx="4008057" cy="3149200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63"/>
          <p:cNvSpPr txBox="1"/>
          <p:nvPr/>
        </p:nvSpPr>
        <p:spPr>
          <a:xfrm>
            <a:off x="930975" y="84850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PCA</a:t>
            </a:r>
            <a:endParaRPr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52" name="Google Shape;652;p63"/>
          <p:cNvSpPr txBox="1"/>
          <p:nvPr/>
        </p:nvSpPr>
        <p:spPr>
          <a:xfrm>
            <a:off x="5335175" y="84850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t-SNE</a:t>
            </a:r>
            <a:endParaRPr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64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64"/>
          <p:cNvSpPr/>
          <p:nvPr/>
        </p:nvSpPr>
        <p:spPr>
          <a:xfrm>
            <a:off x="240575" y="387300"/>
            <a:ext cx="964500" cy="303600"/>
          </a:xfrm>
          <a:prstGeom prst="chevron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59" name="Google Shape;659;p64"/>
          <p:cNvSpPr txBox="1"/>
          <p:nvPr>
            <p:ph idx="4294967295" type="title"/>
          </p:nvPr>
        </p:nvSpPr>
        <p:spPr>
          <a:xfrm>
            <a:off x="1346375" y="2527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Clustering (K-means, etc.)</a:t>
            </a:r>
            <a:endParaRPr/>
          </a:p>
        </p:txBody>
      </p:sp>
      <p:pic>
        <p:nvPicPr>
          <p:cNvPr id="660" name="Google Shape;66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0375" y="825450"/>
            <a:ext cx="4981747" cy="4013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1" name="Google Shape;661;p64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7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464" name="Google Shape;464;p47"/>
          <p:cNvSpPr/>
          <p:nvPr/>
        </p:nvSpPr>
        <p:spPr>
          <a:xfrm>
            <a:off x="7724775" y="276225"/>
            <a:ext cx="1247700" cy="1239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7"/>
          <p:cNvSpPr/>
          <p:nvPr/>
        </p:nvSpPr>
        <p:spPr>
          <a:xfrm>
            <a:off x="8412350" y="4769175"/>
            <a:ext cx="538500" cy="21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65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65"/>
          <p:cNvSpPr/>
          <p:nvPr/>
        </p:nvSpPr>
        <p:spPr>
          <a:xfrm>
            <a:off x="240575" y="387300"/>
            <a:ext cx="964500" cy="303600"/>
          </a:xfrm>
          <a:prstGeom prst="chevron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3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68" name="Google Shape;668;p65"/>
          <p:cNvSpPr txBox="1"/>
          <p:nvPr>
            <p:ph idx="4294967295" type="title"/>
          </p:nvPr>
        </p:nvSpPr>
        <p:spPr>
          <a:xfrm>
            <a:off x="1346375" y="2527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“Bootstrapping” and iterative peel-off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9" name="Google Shape;669;p65"/>
          <p:cNvPicPr preferRelativeResize="0"/>
          <p:nvPr/>
        </p:nvPicPr>
        <p:blipFill rotWithShape="1">
          <a:blip r:embed="rId3">
            <a:alphaModFix/>
          </a:blip>
          <a:srcRect b="0" l="0" r="29532" t="0"/>
          <a:stretch/>
        </p:blipFill>
        <p:spPr>
          <a:xfrm>
            <a:off x="152400" y="977850"/>
            <a:ext cx="6228626" cy="391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2626" y="1446263"/>
            <a:ext cx="2458175" cy="1980283"/>
          </a:xfrm>
          <a:prstGeom prst="rect">
            <a:avLst/>
          </a:prstGeom>
          <a:noFill/>
          <a:ln>
            <a:noFill/>
          </a:ln>
        </p:spPr>
      </p:pic>
      <p:sp>
        <p:nvSpPr>
          <p:cNvPr id="671" name="Google Shape;671;p65"/>
          <p:cNvSpPr txBox="1"/>
          <p:nvPr/>
        </p:nvSpPr>
        <p:spPr>
          <a:xfrm>
            <a:off x="6502625" y="3912025"/>
            <a:ext cx="2458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Roboto"/>
                <a:ea typeface="Roboto"/>
                <a:cs typeface="Roboto"/>
                <a:sym typeface="Roboto"/>
              </a:rPr>
              <a:t>m = 100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Roboto"/>
                <a:ea typeface="Roboto"/>
                <a:cs typeface="Roboto"/>
                <a:sym typeface="Roboto"/>
              </a:rPr>
              <a:t>n = 75% of total data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2" name="Google Shape;672;p65"/>
          <p:cNvSpPr txBox="1"/>
          <p:nvPr/>
        </p:nvSpPr>
        <p:spPr>
          <a:xfrm>
            <a:off x="240575" y="4716050"/>
            <a:ext cx="7455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57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Partial image by Trist’n Joseph, https://towardsdatascience.com/bootstrapping-statistics-what-it-is-and-why-its-used-e2fa29577307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3" name="Google Shape;673;p65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66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66"/>
          <p:cNvSpPr/>
          <p:nvPr/>
        </p:nvSpPr>
        <p:spPr>
          <a:xfrm>
            <a:off x="240575" y="3873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4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0" name="Google Shape;680;p66"/>
          <p:cNvSpPr txBox="1"/>
          <p:nvPr>
            <p:ph idx="4294967295" type="title"/>
          </p:nvPr>
        </p:nvSpPr>
        <p:spPr>
          <a:xfrm>
            <a:off x="1346375" y="2527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Consensus matrix to identify stable pairs and clusters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1" name="Google Shape;681;p66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2" name="Google Shape;682;p66"/>
          <p:cNvSpPr txBox="1"/>
          <p:nvPr/>
        </p:nvSpPr>
        <p:spPr>
          <a:xfrm>
            <a:off x="5635925" y="1561375"/>
            <a:ext cx="3910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C4043"/>
                </a:solidFill>
                <a:latin typeface="Nunito"/>
                <a:ea typeface="Nunito"/>
                <a:cs typeface="Nunito"/>
                <a:sym typeface="Nunito"/>
              </a:rPr>
              <a:t>Stable clusters</a:t>
            </a:r>
            <a:endParaRPr sz="2000">
              <a:solidFill>
                <a:srgbClr val="3C404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rPr>
              <a:t>[1, 2]</a:t>
            </a:r>
            <a:r>
              <a:rPr lang="en" sz="2000"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" sz="2000">
                <a:solidFill>
                  <a:srgbClr val="FBBC05"/>
                </a:solidFill>
                <a:latin typeface="Nunito"/>
                <a:ea typeface="Nunito"/>
                <a:cs typeface="Nunito"/>
                <a:sym typeface="Nunito"/>
              </a:rPr>
              <a:t>[1, 5]</a:t>
            </a:r>
            <a:r>
              <a:rPr lang="en" sz="2000">
                <a:latin typeface="Nunito"/>
                <a:ea typeface="Nunito"/>
                <a:cs typeface="Nunito"/>
                <a:sym typeface="Nunito"/>
              </a:rPr>
              <a:t>,</a:t>
            </a:r>
            <a:r>
              <a:rPr lang="en" sz="2000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20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[3, 4]</a:t>
            </a:r>
            <a:endParaRPr sz="2000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rPr>
              <a:t>[1, 2, 5]</a:t>
            </a:r>
            <a:r>
              <a:rPr lang="en" sz="2000">
                <a:latin typeface="Nunito"/>
                <a:ea typeface="Nunito"/>
                <a:cs typeface="Nunito"/>
                <a:sym typeface="Nunito"/>
              </a:rPr>
              <a:t>,</a:t>
            </a:r>
            <a:r>
              <a:rPr lang="en" sz="20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 [3, 4]</a:t>
            </a:r>
            <a:endParaRPr sz="2000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683" name="Google Shape;683;p66"/>
          <p:cNvGraphicFramePr/>
          <p:nvPr/>
        </p:nvGraphicFramePr>
        <p:xfrm>
          <a:off x="381150" y="1304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{9DEBF5D1-6C93-4379-9816-557235DF1AA3}</a:tableStyleId>
              </a:tblPr>
              <a:tblGrid>
                <a:gridCol w="845575"/>
                <a:gridCol w="845575"/>
                <a:gridCol w="845575"/>
                <a:gridCol w="845575"/>
                <a:gridCol w="845575"/>
                <a:gridCol w="845575"/>
              </a:tblGrid>
              <a:tr h="386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84" name="Google Shape;684;p66"/>
          <p:cNvSpPr/>
          <p:nvPr/>
        </p:nvSpPr>
        <p:spPr>
          <a:xfrm>
            <a:off x="2330975" y="1741475"/>
            <a:ext cx="324000" cy="303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66"/>
          <p:cNvSpPr/>
          <p:nvPr/>
        </p:nvSpPr>
        <p:spPr>
          <a:xfrm>
            <a:off x="4894150" y="1720925"/>
            <a:ext cx="324000" cy="344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66"/>
          <p:cNvSpPr/>
          <p:nvPr/>
        </p:nvSpPr>
        <p:spPr>
          <a:xfrm>
            <a:off x="669625" y="1741475"/>
            <a:ext cx="324000" cy="303600"/>
          </a:xfrm>
          <a:prstGeom prst="ellipse">
            <a:avLst/>
          </a:prstGeom>
          <a:noFill/>
          <a:ln cap="flat" cmpd="sng" w="38100">
            <a:solidFill>
              <a:srgbClr val="FBBC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66"/>
          <p:cNvSpPr/>
          <p:nvPr/>
        </p:nvSpPr>
        <p:spPr>
          <a:xfrm>
            <a:off x="4894150" y="1373250"/>
            <a:ext cx="324000" cy="303600"/>
          </a:xfrm>
          <a:prstGeom prst="ellipse">
            <a:avLst/>
          </a:prstGeom>
          <a:noFill/>
          <a:ln cap="flat" cmpd="sng" w="38100">
            <a:solidFill>
              <a:srgbClr val="FBBC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66"/>
          <p:cNvSpPr/>
          <p:nvPr/>
        </p:nvSpPr>
        <p:spPr>
          <a:xfrm>
            <a:off x="2361275" y="1373250"/>
            <a:ext cx="263400" cy="303600"/>
          </a:xfrm>
          <a:prstGeom prst="ellipse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66"/>
          <p:cNvSpPr/>
          <p:nvPr/>
        </p:nvSpPr>
        <p:spPr>
          <a:xfrm>
            <a:off x="669625" y="1741475"/>
            <a:ext cx="263400" cy="303600"/>
          </a:xfrm>
          <a:prstGeom prst="ellipse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66"/>
          <p:cNvSpPr/>
          <p:nvPr/>
        </p:nvSpPr>
        <p:spPr>
          <a:xfrm>
            <a:off x="4046775" y="2533900"/>
            <a:ext cx="324000" cy="303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EA433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66"/>
          <p:cNvSpPr/>
          <p:nvPr/>
        </p:nvSpPr>
        <p:spPr>
          <a:xfrm>
            <a:off x="4046763" y="1373250"/>
            <a:ext cx="263400" cy="3036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66"/>
          <p:cNvSpPr/>
          <p:nvPr/>
        </p:nvSpPr>
        <p:spPr>
          <a:xfrm>
            <a:off x="639327" y="2533900"/>
            <a:ext cx="324000" cy="3036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66"/>
          <p:cNvSpPr txBox="1"/>
          <p:nvPr/>
        </p:nvSpPr>
        <p:spPr>
          <a:xfrm>
            <a:off x="1346375" y="3839850"/>
            <a:ext cx="3910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C4043"/>
                </a:solidFill>
                <a:latin typeface="Nunito"/>
                <a:ea typeface="Nunito"/>
                <a:cs typeface="Nunito"/>
                <a:sym typeface="Nunito"/>
              </a:rPr>
              <a:t>No. of times the two genes are </a:t>
            </a:r>
            <a:endParaRPr sz="1600">
              <a:solidFill>
                <a:srgbClr val="3C404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C4043"/>
                </a:solidFill>
                <a:latin typeface="Nunito"/>
                <a:ea typeface="Nunito"/>
                <a:cs typeface="Nunito"/>
                <a:sym typeface="Nunito"/>
              </a:rPr>
              <a:t>grouped in the same cluster</a:t>
            </a:r>
            <a:endParaRPr sz="1600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67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67"/>
          <p:cNvSpPr/>
          <p:nvPr/>
        </p:nvSpPr>
        <p:spPr>
          <a:xfrm>
            <a:off x="240575" y="3873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5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0" name="Google Shape;700;p67"/>
          <p:cNvSpPr txBox="1"/>
          <p:nvPr>
            <p:ph idx="4294967295" type="title"/>
          </p:nvPr>
        </p:nvSpPr>
        <p:spPr>
          <a:xfrm>
            <a:off x="1346375" y="2527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Identify centroids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01" name="Google Shape;701;p67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02" name="Google Shape;702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4400" y="1006425"/>
            <a:ext cx="4485724" cy="31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703" name="Google Shape;703;p67"/>
          <p:cNvSpPr/>
          <p:nvPr/>
        </p:nvSpPr>
        <p:spPr>
          <a:xfrm>
            <a:off x="5379483" y="2405037"/>
            <a:ext cx="66900" cy="804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67"/>
          <p:cNvSpPr/>
          <p:nvPr/>
        </p:nvSpPr>
        <p:spPr>
          <a:xfrm>
            <a:off x="5480918" y="2617246"/>
            <a:ext cx="66900" cy="804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67"/>
          <p:cNvSpPr/>
          <p:nvPr/>
        </p:nvSpPr>
        <p:spPr>
          <a:xfrm>
            <a:off x="5683788" y="2829455"/>
            <a:ext cx="66900" cy="804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67"/>
          <p:cNvSpPr/>
          <p:nvPr/>
        </p:nvSpPr>
        <p:spPr>
          <a:xfrm>
            <a:off x="5278049" y="2723351"/>
            <a:ext cx="66900" cy="804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67"/>
          <p:cNvSpPr/>
          <p:nvPr/>
        </p:nvSpPr>
        <p:spPr>
          <a:xfrm>
            <a:off x="240575" y="45021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6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8" name="Google Shape;708;p67"/>
          <p:cNvSpPr txBox="1"/>
          <p:nvPr>
            <p:ph idx="4294967295" type="title"/>
          </p:nvPr>
        </p:nvSpPr>
        <p:spPr>
          <a:xfrm>
            <a:off x="1346375" y="4367550"/>
            <a:ext cx="77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L1000 as predictive input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68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4" name="Google Shape;714;p68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5" name="Google Shape;715;p68"/>
          <p:cNvSpPr txBox="1"/>
          <p:nvPr/>
        </p:nvSpPr>
        <p:spPr>
          <a:xfrm>
            <a:off x="367000" y="278375"/>
            <a:ext cx="2607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Problem 1: Large clusters due to low variability in data</a:t>
            </a:r>
            <a:endParaRPr b="1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Iterative peel-off to get centroids results in huge loss of information, making this method unsuited for our non-perturbation-driven data.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16" name="Google Shape;716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8225" y="1331750"/>
            <a:ext cx="4731599" cy="3811751"/>
          </a:xfrm>
          <a:prstGeom prst="rect">
            <a:avLst/>
          </a:prstGeom>
          <a:noFill/>
          <a:ln>
            <a:noFill/>
          </a:ln>
        </p:spPr>
      </p:pic>
      <p:sp>
        <p:nvSpPr>
          <p:cNvPr id="717" name="Google Shape;717;p68"/>
          <p:cNvSpPr txBox="1"/>
          <p:nvPr/>
        </p:nvSpPr>
        <p:spPr>
          <a:xfrm>
            <a:off x="3227500" y="278375"/>
            <a:ext cx="2894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Problem 2: 4x more genes, 16 times larger matrix</a:t>
            </a:r>
            <a:endParaRPr b="1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On our dataset, the computation became impractical in terms of storage, memory and time.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18" name="Google Shape;718;p68"/>
          <p:cNvCxnSpPr/>
          <p:nvPr/>
        </p:nvCxnSpPr>
        <p:spPr>
          <a:xfrm flipH="1" rot="10800000">
            <a:off x="3386675" y="4784775"/>
            <a:ext cx="2418900" cy="3600"/>
          </a:xfrm>
          <a:prstGeom prst="straightConnector1">
            <a:avLst/>
          </a:prstGeom>
          <a:noFill/>
          <a:ln cap="flat" cmpd="sng" w="38100">
            <a:solidFill>
              <a:srgbClr val="DC99EA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9" name="Google Shape;719;p68"/>
          <p:cNvSpPr txBox="1"/>
          <p:nvPr/>
        </p:nvSpPr>
        <p:spPr>
          <a:xfrm>
            <a:off x="1536325" y="4586475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DC99EA"/>
                </a:solidFill>
                <a:latin typeface="Roboto"/>
                <a:ea typeface="Roboto"/>
                <a:cs typeface="Roboto"/>
                <a:sym typeface="Roboto"/>
              </a:rPr>
              <a:t>Overly large clusters</a:t>
            </a:r>
            <a:endParaRPr>
              <a:solidFill>
                <a:srgbClr val="DC99E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20" name="Google Shape;720;p68"/>
          <p:cNvCxnSpPr/>
          <p:nvPr/>
        </p:nvCxnSpPr>
        <p:spPr>
          <a:xfrm>
            <a:off x="3273775" y="3465700"/>
            <a:ext cx="1414200" cy="8400"/>
          </a:xfrm>
          <a:prstGeom prst="straightConnector1">
            <a:avLst/>
          </a:prstGeom>
          <a:noFill/>
          <a:ln cap="flat" cmpd="sng" w="38100">
            <a:solidFill>
              <a:srgbClr val="EA433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1" name="Google Shape;721;p68"/>
          <p:cNvSpPr txBox="1"/>
          <p:nvPr/>
        </p:nvSpPr>
        <p:spPr>
          <a:xfrm>
            <a:off x="1395100" y="32698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A4335"/>
                </a:solidFill>
                <a:latin typeface="Roboto"/>
                <a:ea typeface="Roboto"/>
                <a:cs typeface="Roboto"/>
                <a:sym typeface="Roboto"/>
              </a:rPr>
              <a:t>Noise</a:t>
            </a:r>
            <a:endParaRPr>
              <a:solidFill>
                <a:srgbClr val="EA433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69"/>
          <p:cNvSpPr txBox="1"/>
          <p:nvPr>
            <p:ph type="title"/>
          </p:nvPr>
        </p:nvSpPr>
        <p:spPr>
          <a:xfrm>
            <a:off x="911775" y="1529050"/>
            <a:ext cx="7877100" cy="19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Autoencoder-Based Methods for Gene Expression Prediction</a:t>
            </a:r>
            <a:endParaRPr/>
          </a:p>
        </p:txBody>
      </p:sp>
      <p:sp>
        <p:nvSpPr>
          <p:cNvPr id="727" name="Google Shape;727;p69"/>
          <p:cNvSpPr/>
          <p:nvPr/>
        </p:nvSpPr>
        <p:spPr>
          <a:xfrm>
            <a:off x="7724775" y="276225"/>
            <a:ext cx="1247700" cy="1239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69"/>
          <p:cNvSpPr/>
          <p:nvPr/>
        </p:nvSpPr>
        <p:spPr>
          <a:xfrm>
            <a:off x="8412350" y="4769175"/>
            <a:ext cx="538500" cy="21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70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Autoencoder + Regression</a:t>
            </a:r>
            <a:endParaRPr/>
          </a:p>
        </p:txBody>
      </p:sp>
      <p:cxnSp>
        <p:nvCxnSpPr>
          <p:cNvPr id="734" name="Google Shape;734;p70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5" name="Google Shape;735;p70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70"/>
          <p:cNvSpPr txBox="1"/>
          <p:nvPr/>
        </p:nvSpPr>
        <p:spPr>
          <a:xfrm>
            <a:off x="355000" y="1007150"/>
            <a:ext cx="7830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❖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Can we learn general features of a subset of the expression data that are informative of another subset of genes?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37" name="Google Shape;737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0450" y="2065421"/>
            <a:ext cx="3674902" cy="2728004"/>
          </a:xfrm>
          <a:prstGeom prst="rect">
            <a:avLst/>
          </a:prstGeom>
          <a:noFill/>
          <a:ln>
            <a:noFill/>
          </a:ln>
        </p:spPr>
      </p:pic>
      <p:sp>
        <p:nvSpPr>
          <p:cNvPr id="738" name="Google Shape;738;p70"/>
          <p:cNvSpPr txBox="1"/>
          <p:nvPr/>
        </p:nvSpPr>
        <p:spPr>
          <a:xfrm>
            <a:off x="1735350" y="2934650"/>
            <a:ext cx="34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9" name="Google Shape;739;p70"/>
          <p:cNvSpPr txBox="1"/>
          <p:nvPr/>
        </p:nvSpPr>
        <p:spPr>
          <a:xfrm>
            <a:off x="5488850" y="2934650"/>
            <a:ext cx="51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X’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0" name="Google Shape;740;p70"/>
          <p:cNvSpPr txBox="1"/>
          <p:nvPr/>
        </p:nvSpPr>
        <p:spPr>
          <a:xfrm>
            <a:off x="6420275" y="2571750"/>
            <a:ext cx="1669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Ideally: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≅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X’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1" name="Google Shape;741;p70"/>
          <p:cNvSpPr txBox="1"/>
          <p:nvPr/>
        </p:nvSpPr>
        <p:spPr>
          <a:xfrm>
            <a:off x="2526975" y="1690800"/>
            <a:ext cx="25116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Latent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Representation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Z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71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Autoencoder + Regression</a:t>
            </a:r>
            <a:endParaRPr/>
          </a:p>
        </p:txBody>
      </p:sp>
      <p:cxnSp>
        <p:nvCxnSpPr>
          <p:cNvPr id="747" name="Google Shape;747;p71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8" name="Google Shape;748;p71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71"/>
          <p:cNvSpPr txBox="1"/>
          <p:nvPr/>
        </p:nvSpPr>
        <p:spPr>
          <a:xfrm>
            <a:off x="355000" y="1007150"/>
            <a:ext cx="7830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❖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Can we learn general features of a subset of the expression data that are informative of another subset of genes?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50" name="Google Shape;750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4325" y="1835350"/>
            <a:ext cx="5184426" cy="31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751" name="Google Shape;751;p71"/>
          <p:cNvSpPr txBox="1"/>
          <p:nvPr/>
        </p:nvSpPr>
        <p:spPr>
          <a:xfrm>
            <a:off x="1369925" y="1739700"/>
            <a:ext cx="136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Predictor Set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2" name="Google Shape;752;p71"/>
          <p:cNvSpPr txBox="1"/>
          <p:nvPr/>
        </p:nvSpPr>
        <p:spPr>
          <a:xfrm>
            <a:off x="5590050" y="1539600"/>
            <a:ext cx="1369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Reconstructed </a:t>
            </a:r>
            <a:r>
              <a:rPr lang="en" sz="1300">
                <a:latin typeface="Roboto"/>
                <a:ea typeface="Roboto"/>
                <a:cs typeface="Roboto"/>
                <a:sym typeface="Roboto"/>
              </a:rPr>
              <a:t>Predictor Set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3" name="Google Shape;753;p71"/>
          <p:cNvSpPr txBox="1"/>
          <p:nvPr/>
        </p:nvSpPr>
        <p:spPr>
          <a:xfrm>
            <a:off x="1744475" y="1989400"/>
            <a:ext cx="620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genes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4" name="Google Shape;754;p71"/>
          <p:cNvSpPr txBox="1"/>
          <p:nvPr/>
        </p:nvSpPr>
        <p:spPr>
          <a:xfrm rot="-5400000">
            <a:off x="1126550" y="2528825"/>
            <a:ext cx="672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samples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5" name="Google Shape;755;p71"/>
          <p:cNvSpPr txBox="1"/>
          <p:nvPr/>
        </p:nvSpPr>
        <p:spPr>
          <a:xfrm rot="-5400000">
            <a:off x="5287850" y="2528825"/>
            <a:ext cx="672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samples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6" name="Google Shape;756;p71"/>
          <p:cNvSpPr txBox="1"/>
          <p:nvPr/>
        </p:nvSpPr>
        <p:spPr>
          <a:xfrm>
            <a:off x="5905775" y="1989400"/>
            <a:ext cx="620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genes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72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Autoencoder + Regression Performance</a:t>
            </a:r>
            <a:endParaRPr/>
          </a:p>
        </p:txBody>
      </p:sp>
      <p:cxnSp>
        <p:nvCxnSpPr>
          <p:cNvPr id="762" name="Google Shape;762;p72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3" name="Google Shape;763;p72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72"/>
          <p:cNvSpPr txBox="1"/>
          <p:nvPr/>
        </p:nvSpPr>
        <p:spPr>
          <a:xfrm>
            <a:off x="489450" y="3616325"/>
            <a:ext cx="7830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❖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Much worse performance than a vanilla neural network with dropout.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❖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Better to be privy to all the data. 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65" name="Google Shape;765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700" y="1079150"/>
            <a:ext cx="3125325" cy="1923650"/>
          </a:xfrm>
          <a:prstGeom prst="rect">
            <a:avLst/>
          </a:prstGeom>
          <a:noFill/>
          <a:ln>
            <a:noFill/>
          </a:ln>
        </p:spPr>
      </p:pic>
      <p:sp>
        <p:nvSpPr>
          <p:cNvPr id="766" name="Google Shape;766;p72"/>
          <p:cNvSpPr txBox="1"/>
          <p:nvPr/>
        </p:nvSpPr>
        <p:spPr>
          <a:xfrm>
            <a:off x="3971138" y="1840875"/>
            <a:ext cx="44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7" name="Google Shape;767;p72"/>
          <p:cNvSpPr txBox="1"/>
          <p:nvPr/>
        </p:nvSpPr>
        <p:spPr>
          <a:xfrm>
            <a:off x="1026475" y="1079150"/>
            <a:ext cx="258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Vanilla Neural Network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68" name="Google Shape;768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2750" y="1475450"/>
            <a:ext cx="2119350" cy="131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73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Imputation of Missing Values</a:t>
            </a:r>
            <a:endParaRPr/>
          </a:p>
        </p:txBody>
      </p:sp>
      <p:cxnSp>
        <p:nvCxnSpPr>
          <p:cNvPr id="774" name="Google Shape;774;p73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5" name="Google Shape;775;p73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6" name="Google Shape;776;p73"/>
          <p:cNvPicPr preferRelativeResize="0"/>
          <p:nvPr/>
        </p:nvPicPr>
        <p:blipFill rotWithShape="1">
          <a:blip r:embed="rId3">
            <a:alphaModFix/>
          </a:blip>
          <a:srcRect b="49618" l="27938" r="33107" t="18718"/>
          <a:stretch/>
        </p:blipFill>
        <p:spPr>
          <a:xfrm>
            <a:off x="4823844" y="1539491"/>
            <a:ext cx="3867732" cy="2200485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73"/>
          <p:cNvSpPr txBox="1"/>
          <p:nvPr/>
        </p:nvSpPr>
        <p:spPr>
          <a:xfrm>
            <a:off x="6232937" y="1261827"/>
            <a:ext cx="104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Genes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8" name="Google Shape;778;p73"/>
          <p:cNvSpPr txBox="1"/>
          <p:nvPr/>
        </p:nvSpPr>
        <p:spPr>
          <a:xfrm rot="-5400000">
            <a:off x="4193275" y="2439689"/>
            <a:ext cx="104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Samples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9" name="Google Shape;779;p73"/>
          <p:cNvSpPr txBox="1"/>
          <p:nvPr/>
        </p:nvSpPr>
        <p:spPr>
          <a:xfrm>
            <a:off x="363400" y="1738325"/>
            <a:ext cx="36624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❖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Imputation is a common task on single-cell data that aims to mitigate the effects of dropout.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❖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Well-documented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❖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Can be translated to bulk RNA-seq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0" name="Google Shape;780;p73"/>
          <p:cNvSpPr txBox="1"/>
          <p:nvPr/>
        </p:nvSpPr>
        <p:spPr>
          <a:xfrm>
            <a:off x="5777913" y="3739975"/>
            <a:ext cx="1959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A61C00"/>
                </a:solidFill>
                <a:latin typeface="Roboto"/>
                <a:ea typeface="Roboto"/>
                <a:cs typeface="Roboto"/>
                <a:sym typeface="Roboto"/>
              </a:rPr>
              <a:t>X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 = masked value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5" name="Google Shape;785;p74"/>
          <p:cNvGrpSpPr/>
          <p:nvPr/>
        </p:nvGrpSpPr>
        <p:grpSpPr>
          <a:xfrm>
            <a:off x="211600" y="938513"/>
            <a:ext cx="2491900" cy="3266475"/>
            <a:chOff x="211600" y="938513"/>
            <a:chExt cx="2491900" cy="3266475"/>
          </a:xfrm>
        </p:grpSpPr>
        <p:pic>
          <p:nvPicPr>
            <p:cNvPr id="786" name="Google Shape;786;p74"/>
            <p:cNvPicPr preferRelativeResize="0"/>
            <p:nvPr/>
          </p:nvPicPr>
          <p:blipFill rotWithShape="1">
            <a:blip r:embed="rId3">
              <a:alphaModFix/>
            </a:blip>
            <a:srcRect b="0" l="0" r="45226" t="0"/>
            <a:stretch/>
          </p:blipFill>
          <p:spPr>
            <a:xfrm>
              <a:off x="211600" y="938513"/>
              <a:ext cx="2410152" cy="3266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7" name="Google Shape;787;p74"/>
            <p:cNvSpPr/>
            <p:nvPr/>
          </p:nvSpPr>
          <p:spPr>
            <a:xfrm>
              <a:off x="2192600" y="1724725"/>
              <a:ext cx="510900" cy="20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8" name="Google Shape;788;p74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Variational Autoencoder Imputation</a:t>
            </a:r>
            <a:endParaRPr/>
          </a:p>
        </p:txBody>
      </p:sp>
      <p:cxnSp>
        <p:nvCxnSpPr>
          <p:cNvPr id="789" name="Google Shape;789;p74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0" name="Google Shape;790;p74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74"/>
          <p:cNvSpPr txBox="1"/>
          <p:nvPr/>
        </p:nvSpPr>
        <p:spPr>
          <a:xfrm>
            <a:off x="211599" y="3558625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t/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92" name="Google Shape;792;p74"/>
          <p:cNvSpPr txBox="1"/>
          <p:nvPr/>
        </p:nvSpPr>
        <p:spPr>
          <a:xfrm>
            <a:off x="178875" y="2110050"/>
            <a:ext cx="34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3" name="Google Shape;793;p74"/>
          <p:cNvSpPr txBox="1"/>
          <p:nvPr/>
        </p:nvSpPr>
        <p:spPr>
          <a:xfrm>
            <a:off x="6940225" y="2110038"/>
            <a:ext cx="51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X’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4" name="Google Shape;794;p74"/>
          <p:cNvSpPr txBox="1"/>
          <p:nvPr/>
        </p:nvSpPr>
        <p:spPr>
          <a:xfrm>
            <a:off x="7474800" y="995825"/>
            <a:ext cx="1669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Ideally: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≅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X’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5" name="Google Shape;795;p74"/>
          <p:cNvSpPr txBox="1"/>
          <p:nvPr/>
        </p:nvSpPr>
        <p:spPr>
          <a:xfrm>
            <a:off x="1318350" y="890450"/>
            <a:ext cx="25116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Latent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Distribution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P(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Z|X)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6" name="Google Shape;796;p74"/>
          <p:cNvSpPr txBox="1"/>
          <p:nvPr/>
        </p:nvSpPr>
        <p:spPr>
          <a:xfrm>
            <a:off x="2971063" y="2125150"/>
            <a:ext cx="171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Sample from latent distribution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97" name="Google Shape;797;p74"/>
          <p:cNvGrpSpPr/>
          <p:nvPr/>
        </p:nvGrpSpPr>
        <p:grpSpPr>
          <a:xfrm>
            <a:off x="4776025" y="938513"/>
            <a:ext cx="2164200" cy="3266475"/>
            <a:chOff x="4776025" y="938513"/>
            <a:chExt cx="2164200" cy="3266475"/>
          </a:xfrm>
        </p:grpSpPr>
        <p:pic>
          <p:nvPicPr>
            <p:cNvPr id="798" name="Google Shape;798;p74"/>
            <p:cNvPicPr preferRelativeResize="0"/>
            <p:nvPr/>
          </p:nvPicPr>
          <p:blipFill rotWithShape="1">
            <a:blip r:embed="rId3">
              <a:alphaModFix/>
            </a:blip>
            <a:srcRect b="0" l="54771" r="0" t="0"/>
            <a:stretch/>
          </p:blipFill>
          <p:spPr>
            <a:xfrm>
              <a:off x="4950125" y="938513"/>
              <a:ext cx="1990100" cy="3266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9" name="Google Shape;799;p74"/>
            <p:cNvSpPr/>
            <p:nvPr/>
          </p:nvSpPr>
          <p:spPr>
            <a:xfrm>
              <a:off x="4776025" y="1713700"/>
              <a:ext cx="346200" cy="20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0" name="Google Shape;470;p48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1" name="Google Shape;471;p48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8"/>
          <p:cNvSpPr txBox="1"/>
          <p:nvPr>
            <p:ph idx="1" type="subTitle"/>
          </p:nvPr>
        </p:nvSpPr>
        <p:spPr>
          <a:xfrm>
            <a:off x="474375" y="653850"/>
            <a:ext cx="26406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Our Task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3" name="Google Shape;473;p48"/>
          <p:cNvSpPr txBox="1"/>
          <p:nvPr>
            <p:ph type="ctrTitle"/>
          </p:nvPr>
        </p:nvSpPr>
        <p:spPr>
          <a:xfrm>
            <a:off x="3232975" y="618000"/>
            <a:ext cx="5699100" cy="18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W</a:t>
            </a:r>
            <a:r>
              <a:rPr lang="en" sz="24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hen given perturbations (in the form of gene expressions of a subset of genes), predict the gene expressions of the rest of the genes.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74" name="Google Shape;47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25" y="2650200"/>
            <a:ext cx="3324401" cy="2493301"/>
          </a:xfrm>
          <a:prstGeom prst="rect">
            <a:avLst/>
          </a:prstGeom>
          <a:noFill/>
          <a:ln>
            <a:noFill/>
          </a:ln>
          <a:effectLst>
            <a:outerShdw blurRad="257175" rotWithShape="0" algn="bl" dist="28575">
              <a:srgbClr val="B45F06">
                <a:alpha val="50000"/>
              </a:srgbClr>
            </a:outerShdw>
          </a:effectLst>
        </p:spPr>
      </p:pic>
      <p:sp>
        <p:nvSpPr>
          <p:cNvPr id="475" name="Google Shape;475;p48"/>
          <p:cNvSpPr txBox="1"/>
          <p:nvPr/>
        </p:nvSpPr>
        <p:spPr>
          <a:xfrm rot="-5400000">
            <a:off x="2975300" y="3367049"/>
            <a:ext cx="136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480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Samples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6" name="Google Shape;476;p48"/>
          <p:cNvSpPr txBox="1"/>
          <p:nvPr/>
        </p:nvSpPr>
        <p:spPr>
          <a:xfrm>
            <a:off x="4825200" y="2386450"/>
            <a:ext cx="156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40,000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Genes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7" name="Google Shape;477;p48"/>
          <p:cNvSpPr txBox="1"/>
          <p:nvPr/>
        </p:nvSpPr>
        <p:spPr>
          <a:xfrm>
            <a:off x="4672800" y="3132500"/>
            <a:ext cx="426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A61C00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b="1" sz="4800">
              <a:solidFill>
                <a:srgbClr val="A61C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78" name="Google Shape;478;p48"/>
          <p:cNvPicPr preferRelativeResize="0"/>
          <p:nvPr/>
        </p:nvPicPr>
        <p:blipFill rotWithShape="1">
          <a:blip r:embed="rId4">
            <a:alphaModFix/>
          </a:blip>
          <a:srcRect b="15234" l="58334" r="4044" t="53553"/>
          <a:stretch/>
        </p:blipFill>
        <p:spPr>
          <a:xfrm>
            <a:off x="3856400" y="2710450"/>
            <a:ext cx="3236686" cy="187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48"/>
          <p:cNvPicPr preferRelativeResize="0"/>
          <p:nvPr/>
        </p:nvPicPr>
        <p:blipFill rotWithShape="1">
          <a:blip r:embed="rId4">
            <a:alphaModFix/>
          </a:blip>
          <a:srcRect b="15234" l="58334" r="4044" t="79510"/>
          <a:stretch/>
        </p:blipFill>
        <p:spPr>
          <a:xfrm>
            <a:off x="3856400" y="4695825"/>
            <a:ext cx="3236675" cy="316475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48"/>
          <p:cNvSpPr txBox="1"/>
          <p:nvPr/>
        </p:nvSpPr>
        <p:spPr>
          <a:xfrm rot="-5400000">
            <a:off x="2975300" y="4186199"/>
            <a:ext cx="136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Test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1" name="Google Shape;481;p48"/>
          <p:cNvSpPr/>
          <p:nvPr/>
        </p:nvSpPr>
        <p:spPr>
          <a:xfrm>
            <a:off x="3990975" y="4705350"/>
            <a:ext cx="466800" cy="202200"/>
          </a:xfrm>
          <a:prstGeom prst="rect">
            <a:avLst/>
          </a:prstGeom>
          <a:solidFill>
            <a:srgbClr val="F4CCCC">
              <a:alpha val="391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48"/>
          <p:cNvSpPr txBox="1"/>
          <p:nvPr/>
        </p:nvSpPr>
        <p:spPr>
          <a:xfrm>
            <a:off x="5465075" y="4344750"/>
            <a:ext cx="426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A61C00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b="1" sz="4800">
              <a:solidFill>
                <a:srgbClr val="A61C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48"/>
          <p:cNvSpPr txBox="1"/>
          <p:nvPr>
            <p:ph type="ctrTitle"/>
          </p:nvPr>
        </p:nvSpPr>
        <p:spPr>
          <a:xfrm>
            <a:off x="7093075" y="2786650"/>
            <a:ext cx="1947900" cy="18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4A853"/>
                </a:solidFill>
                <a:latin typeface="Nunito"/>
                <a:ea typeface="Nunito"/>
                <a:cs typeface="Nunito"/>
                <a:sym typeface="Nunito"/>
              </a:rPr>
              <a:t>Editing effects</a:t>
            </a:r>
            <a:endParaRPr b="1" sz="2400">
              <a:solidFill>
                <a:srgbClr val="34A85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34A85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4A853"/>
                </a:solidFill>
                <a:latin typeface="Nunito"/>
                <a:ea typeface="Nunito"/>
                <a:cs typeface="Nunito"/>
                <a:sym typeface="Nunito"/>
              </a:rPr>
              <a:t>Reduced profiling</a:t>
            </a:r>
            <a:endParaRPr b="1" sz="2400">
              <a:solidFill>
                <a:srgbClr val="34A85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84" name="Google Shape;484;p48"/>
          <p:cNvSpPr txBox="1"/>
          <p:nvPr/>
        </p:nvSpPr>
        <p:spPr>
          <a:xfrm>
            <a:off x="0" y="0"/>
            <a:ext cx="30000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highlight>
                  <a:srgbClr val="E4E8EE"/>
                </a:highlight>
              </a:rPr>
              <a:t>he household does any agricultural activity or not.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75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Iterative Variational Autoencoder Imputation</a:t>
            </a:r>
            <a:endParaRPr/>
          </a:p>
        </p:txBody>
      </p:sp>
      <p:cxnSp>
        <p:nvCxnSpPr>
          <p:cNvPr id="805" name="Google Shape;805;p75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6" name="Google Shape;806;p75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75"/>
          <p:cNvSpPr txBox="1"/>
          <p:nvPr/>
        </p:nvSpPr>
        <p:spPr>
          <a:xfrm>
            <a:off x="1374874" y="3770125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t/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8" name="Google Shape;808;p75"/>
          <p:cNvSpPr/>
          <p:nvPr/>
        </p:nvSpPr>
        <p:spPr>
          <a:xfrm>
            <a:off x="3845700" y="2273400"/>
            <a:ext cx="5769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9" name="Google Shape;809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4363" y="970525"/>
            <a:ext cx="5363133" cy="192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0" name="Google Shape;810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2713" y="3040200"/>
            <a:ext cx="5366450" cy="19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76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3: Imputation of Missing Values</a:t>
            </a:r>
            <a:endParaRPr/>
          </a:p>
        </p:txBody>
      </p:sp>
      <p:cxnSp>
        <p:nvCxnSpPr>
          <p:cNvPr id="816" name="Google Shape;816;p76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7" name="Google Shape;817;p76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76"/>
          <p:cNvSpPr/>
          <p:nvPr/>
        </p:nvSpPr>
        <p:spPr>
          <a:xfrm>
            <a:off x="537025" y="1991850"/>
            <a:ext cx="2143200" cy="815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Mean Imputation</a:t>
            </a:r>
            <a:endParaRPr/>
          </a:p>
        </p:txBody>
      </p:sp>
      <p:sp>
        <p:nvSpPr>
          <p:cNvPr id="819" name="Google Shape;819;p76"/>
          <p:cNvSpPr/>
          <p:nvPr/>
        </p:nvSpPr>
        <p:spPr>
          <a:xfrm>
            <a:off x="3396525" y="1991850"/>
            <a:ext cx="2143200" cy="815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k</a:t>
            </a:r>
            <a:r>
              <a:rPr lang="en"/>
              <a:t>-NN Imputation</a:t>
            </a:r>
            <a:endParaRPr/>
          </a:p>
        </p:txBody>
      </p:sp>
      <p:sp>
        <p:nvSpPr>
          <p:cNvPr id="820" name="Google Shape;820;p76"/>
          <p:cNvSpPr/>
          <p:nvPr/>
        </p:nvSpPr>
        <p:spPr>
          <a:xfrm>
            <a:off x="6256025" y="1991850"/>
            <a:ext cx="2143200" cy="815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Iterative VAE</a:t>
            </a:r>
            <a:endParaRPr/>
          </a:p>
        </p:txBody>
      </p:sp>
      <p:sp>
        <p:nvSpPr>
          <p:cNvPr id="821" name="Google Shape;821;p76"/>
          <p:cNvSpPr txBox="1"/>
          <p:nvPr/>
        </p:nvSpPr>
        <p:spPr>
          <a:xfrm>
            <a:off x="2815625" y="2199300"/>
            <a:ext cx="44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2" name="Google Shape;822;p76"/>
          <p:cNvSpPr txBox="1"/>
          <p:nvPr/>
        </p:nvSpPr>
        <p:spPr>
          <a:xfrm>
            <a:off x="5675125" y="2199300"/>
            <a:ext cx="44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3" name="Google Shape;823;p76"/>
          <p:cNvSpPr txBox="1"/>
          <p:nvPr/>
        </p:nvSpPr>
        <p:spPr>
          <a:xfrm>
            <a:off x="537025" y="2941525"/>
            <a:ext cx="1949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❖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Use mean expression level of a given gene as imputed value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4" name="Google Shape;824;p76"/>
          <p:cNvSpPr txBox="1"/>
          <p:nvPr/>
        </p:nvSpPr>
        <p:spPr>
          <a:xfrm>
            <a:off x="3396525" y="2941525"/>
            <a:ext cx="1949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❖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Define k-nearest neighbors gene network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25" name="Google Shape;825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5813" y="3756175"/>
            <a:ext cx="1924622" cy="43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77"/>
          <p:cNvSpPr/>
          <p:nvPr/>
        </p:nvSpPr>
        <p:spPr>
          <a:xfrm>
            <a:off x="1638850" y="1492538"/>
            <a:ext cx="451200" cy="1487700"/>
          </a:xfrm>
          <a:prstGeom prst="bracePair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77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Imputation Results</a:t>
            </a:r>
            <a:endParaRPr/>
          </a:p>
        </p:txBody>
      </p:sp>
      <p:cxnSp>
        <p:nvCxnSpPr>
          <p:cNvPr id="832" name="Google Shape;832;p77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3" name="Google Shape;833;p77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834" name="Google Shape;834;p77"/>
          <p:cNvGraphicFramePr/>
          <p:nvPr/>
        </p:nvGraphicFramePr>
        <p:xfrm>
          <a:off x="2215275" y="1065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{9DEBF5D1-6C93-4379-9816-557235DF1AA3}</a:tableStyleId>
              </a:tblPr>
              <a:tblGrid>
                <a:gridCol w="2458175"/>
                <a:gridCol w="1392075"/>
                <a:gridCol w="1384850"/>
                <a:gridCol w="14817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Naive Mean - R</a:t>
                      </a:r>
                      <a:r>
                        <a:rPr baseline="30000" lang="en" sz="1200"/>
                        <a:t>2</a:t>
                      </a:r>
                      <a:endParaRPr baseline="30000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/>
                        <a:t>k</a:t>
                      </a:r>
                      <a:r>
                        <a:rPr lang="en" sz="1200"/>
                        <a:t>-NN - R</a:t>
                      </a:r>
                      <a:r>
                        <a:rPr baseline="30000" lang="en" sz="1200"/>
                        <a:t>2</a:t>
                      </a:r>
                      <a:endParaRPr baseline="30000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Iterative VAE - </a:t>
                      </a:r>
                      <a:r>
                        <a:rPr lang="en" sz="1200"/>
                        <a:t>R</a:t>
                      </a:r>
                      <a:r>
                        <a:rPr baseline="30000" lang="en" sz="1200"/>
                        <a:t>2</a:t>
                      </a:r>
                      <a:endParaRPr baseline="30000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Scenario 1: 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5% of entries missing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0.7231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0.9073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0.8985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Scenario 1: 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10</a:t>
                      </a:r>
                      <a:r>
                        <a:rPr lang="en" sz="1200"/>
                        <a:t>% of entries missing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0.7235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0.9075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0.9052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Scenario 1: 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50% of entries missing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0.7223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0.8801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0.8936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1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Scenario 2: 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5% of genes completely missing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0.7135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0.9070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0.9034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5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Scenario 2: 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10</a:t>
                      </a:r>
                      <a:r>
                        <a:rPr lang="en" sz="1200"/>
                        <a:t>% of genes completely missing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0.7206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0.9068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0.8981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2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Scenario 2: 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50% of genes completely missing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0.7217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0.8923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0.8941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835" name="Google Shape;835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675" y="3647326"/>
            <a:ext cx="922255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6" name="Google Shape;836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675" y="1932907"/>
            <a:ext cx="922250" cy="606955"/>
          </a:xfrm>
          <a:prstGeom prst="rect">
            <a:avLst/>
          </a:prstGeom>
          <a:noFill/>
          <a:ln>
            <a:noFill/>
          </a:ln>
        </p:spPr>
      </p:pic>
      <p:sp>
        <p:nvSpPr>
          <p:cNvPr id="837" name="Google Shape;837;p77"/>
          <p:cNvSpPr/>
          <p:nvPr/>
        </p:nvSpPr>
        <p:spPr>
          <a:xfrm>
            <a:off x="1638850" y="3218900"/>
            <a:ext cx="451200" cy="1487700"/>
          </a:xfrm>
          <a:prstGeom prst="bracePair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77"/>
          <p:cNvSpPr/>
          <p:nvPr/>
        </p:nvSpPr>
        <p:spPr>
          <a:xfrm>
            <a:off x="1916200" y="1378325"/>
            <a:ext cx="243600" cy="342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78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4: </a:t>
            </a:r>
            <a:r>
              <a:rPr b="1" lang="en" sz="34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Graph Neural Networks</a:t>
            </a:r>
            <a:endParaRPr/>
          </a:p>
        </p:txBody>
      </p:sp>
      <p:sp>
        <p:nvSpPr>
          <p:cNvPr id="844" name="Google Shape;844;p78"/>
          <p:cNvSpPr/>
          <p:nvPr/>
        </p:nvSpPr>
        <p:spPr>
          <a:xfrm>
            <a:off x="7938525" y="294025"/>
            <a:ext cx="1073100" cy="14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78"/>
          <p:cNvSpPr/>
          <p:nvPr/>
        </p:nvSpPr>
        <p:spPr>
          <a:xfrm>
            <a:off x="8379550" y="4733700"/>
            <a:ext cx="632100" cy="24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4: </a:t>
            </a:r>
            <a:r>
              <a:rPr lang="en">
                <a:solidFill>
                  <a:schemeClr val="dk1"/>
                </a:solidFill>
              </a:rPr>
              <a:t>Based on research from Hasibi et al., (2020)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51" name="Google Shape;851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350" y="2810800"/>
            <a:ext cx="7457751" cy="132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2" name="Google Shape;852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3350" y="1129475"/>
            <a:ext cx="7326249" cy="16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79"/>
          <p:cNvSpPr txBox="1"/>
          <p:nvPr/>
        </p:nvSpPr>
        <p:spPr>
          <a:xfrm>
            <a:off x="1286137" y="4264400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Intuition</a:t>
            </a:r>
            <a:endParaRPr b="1" i="0" sz="1900" u="none" cap="none" strike="noStrike">
              <a:solidFill>
                <a:srgbClr val="FF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854" name="Google Shape;854;p79"/>
          <p:cNvGrpSpPr/>
          <p:nvPr/>
        </p:nvGrpSpPr>
        <p:grpSpPr>
          <a:xfrm>
            <a:off x="3606590" y="4199759"/>
            <a:ext cx="4262330" cy="803700"/>
            <a:chOff x="3580525" y="1773875"/>
            <a:chExt cx="4230600" cy="803700"/>
          </a:xfrm>
        </p:grpSpPr>
        <p:sp>
          <p:nvSpPr>
            <p:cNvPr id="855" name="Google Shape;855;p79"/>
            <p:cNvSpPr/>
            <p:nvPr/>
          </p:nvSpPr>
          <p:spPr>
            <a:xfrm>
              <a:off x="3580525" y="1773875"/>
              <a:ext cx="42306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79"/>
            <p:cNvSpPr txBox="1"/>
            <p:nvPr/>
          </p:nvSpPr>
          <p:spPr>
            <a:xfrm>
              <a:off x="3691118" y="1858791"/>
              <a:ext cx="39972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</a:rPr>
                <a:t>We can u</a:t>
              </a:r>
              <a:r>
                <a:rPr lang="en" sz="800">
                  <a:solidFill>
                    <a:schemeClr val="dk1"/>
                  </a:solidFill>
                </a:rPr>
                <a:t>se graph autoencoders to simultaneously learn features of a network representation of expression data along with features of the expression data itself to predict expression values for a subset of nodes in the given network using  feature values of surrounding nodes</a:t>
              </a:r>
              <a:endParaRPr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857" name="Google Shape;857;p79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80"/>
          <p:cNvSpPr txBox="1"/>
          <p:nvPr>
            <p:ph type="title"/>
          </p:nvPr>
        </p:nvSpPr>
        <p:spPr>
          <a:xfrm>
            <a:off x="311700" y="25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Graph Neural Network Roadmap:</a:t>
            </a:r>
            <a:endParaRPr/>
          </a:p>
        </p:txBody>
      </p:sp>
      <p:sp>
        <p:nvSpPr>
          <p:cNvPr id="863" name="Google Shape;863;p80"/>
          <p:cNvSpPr txBox="1"/>
          <p:nvPr/>
        </p:nvSpPr>
        <p:spPr>
          <a:xfrm>
            <a:off x="1422250" y="1107775"/>
            <a:ext cx="6892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Maize protein-protein interaction (PPI) network - Expression Data: Establish causal links between nodes in the network 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64" name="Google Shape;864;p80"/>
          <p:cNvSpPr/>
          <p:nvPr/>
        </p:nvSpPr>
        <p:spPr>
          <a:xfrm>
            <a:off x="391850" y="19669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65" name="Google Shape;865;p80"/>
          <p:cNvSpPr/>
          <p:nvPr/>
        </p:nvSpPr>
        <p:spPr>
          <a:xfrm>
            <a:off x="391850" y="13239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1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66" name="Google Shape;866;p80"/>
          <p:cNvSpPr/>
          <p:nvPr/>
        </p:nvSpPr>
        <p:spPr>
          <a:xfrm>
            <a:off x="391850" y="2597475"/>
            <a:ext cx="964500" cy="303600"/>
          </a:xfrm>
          <a:prstGeom prst="chevron">
            <a:avLst>
              <a:gd fmla="val 50000" name="adj"/>
            </a:avLst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3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67" name="Google Shape;867;p80"/>
          <p:cNvSpPr txBox="1"/>
          <p:nvPr/>
        </p:nvSpPr>
        <p:spPr>
          <a:xfrm>
            <a:off x="1425925" y="1826975"/>
            <a:ext cx="6892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Reconstruct a network representation of the given data (e.g. adjacency matrix, similarity matrix)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68" name="Google Shape;868;p80"/>
          <p:cNvSpPr txBox="1"/>
          <p:nvPr/>
        </p:nvSpPr>
        <p:spPr>
          <a:xfrm>
            <a:off x="1410550" y="2427800"/>
            <a:ext cx="7239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Graph Autoencoder Scheme: </a:t>
            </a:r>
            <a:r>
              <a:rPr lang="en" sz="1600"/>
              <a:t>Missing expression values for a subset of nodes in the given network derived using surrounding nodes.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69" name="Google Shape;869;p80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80"/>
          <p:cNvSpPr/>
          <p:nvPr/>
        </p:nvSpPr>
        <p:spPr>
          <a:xfrm>
            <a:off x="391850" y="3207075"/>
            <a:ext cx="964500" cy="303600"/>
          </a:xfrm>
          <a:prstGeom prst="chevron">
            <a:avLst>
              <a:gd fmla="val 50000" name="adj"/>
            </a:avLst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4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71" name="Google Shape;871;p80"/>
          <p:cNvSpPr txBox="1"/>
          <p:nvPr/>
        </p:nvSpPr>
        <p:spPr>
          <a:xfrm>
            <a:off x="1422250" y="3706125"/>
            <a:ext cx="7329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oogle Sans"/>
                <a:ea typeface="Google Sans"/>
                <a:cs typeface="Google Sans"/>
                <a:sym typeface="Google Sans"/>
              </a:rPr>
              <a:t>Complications </a:t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72" name="Google Shape;872;p80"/>
          <p:cNvSpPr txBox="1"/>
          <p:nvPr/>
        </p:nvSpPr>
        <p:spPr>
          <a:xfrm>
            <a:off x="1422250" y="3137775"/>
            <a:ext cx="644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Prediction of Expression values: Imputation and Prediction</a:t>
            </a:r>
            <a:endParaRPr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73" name="Google Shape;873;p80"/>
          <p:cNvSpPr/>
          <p:nvPr/>
        </p:nvSpPr>
        <p:spPr>
          <a:xfrm>
            <a:off x="381550" y="37516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5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874" name="Google Shape;874;p80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34A85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of PPI Network to subset the expression data </a:t>
            </a:r>
            <a:endParaRPr/>
          </a:p>
        </p:txBody>
      </p:sp>
      <p:pic>
        <p:nvPicPr>
          <p:cNvPr id="880" name="Google Shape;880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524" y="1106275"/>
            <a:ext cx="4818199" cy="3508800"/>
          </a:xfrm>
          <a:prstGeom prst="rect">
            <a:avLst/>
          </a:prstGeom>
          <a:noFill/>
          <a:ln>
            <a:noFill/>
          </a:ln>
        </p:spPr>
      </p:pic>
      <p:sp>
        <p:nvSpPr>
          <p:cNvPr id="881" name="Google Shape;881;p81"/>
          <p:cNvSpPr/>
          <p:nvPr/>
        </p:nvSpPr>
        <p:spPr>
          <a:xfrm>
            <a:off x="126400" y="141425"/>
            <a:ext cx="964500" cy="3036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1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82" name="Google Shape;882;p81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Adjacency Matrix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8" name="Google Shape;888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2425" y="1528924"/>
            <a:ext cx="5223674" cy="2674350"/>
          </a:xfrm>
          <a:prstGeom prst="rect">
            <a:avLst/>
          </a:prstGeom>
          <a:noFill/>
          <a:ln>
            <a:noFill/>
          </a:ln>
        </p:spPr>
      </p:pic>
      <p:sp>
        <p:nvSpPr>
          <p:cNvPr id="889" name="Google Shape;889;p82"/>
          <p:cNvSpPr/>
          <p:nvPr/>
        </p:nvSpPr>
        <p:spPr>
          <a:xfrm>
            <a:off x="181675" y="2008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2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90" name="Google Shape;890;p82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5" name="Google Shape;895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50" y="703025"/>
            <a:ext cx="7453952" cy="3206499"/>
          </a:xfrm>
          <a:prstGeom prst="rect">
            <a:avLst/>
          </a:prstGeom>
          <a:noFill/>
          <a:ln>
            <a:noFill/>
          </a:ln>
        </p:spPr>
      </p:pic>
      <p:sp>
        <p:nvSpPr>
          <p:cNvPr id="896" name="Google Shape;896;p83"/>
          <p:cNvSpPr txBox="1"/>
          <p:nvPr/>
        </p:nvSpPr>
        <p:spPr>
          <a:xfrm>
            <a:off x="718975" y="387150"/>
            <a:ext cx="778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Graph Neural Network and Autoencoder Schemes </a:t>
            </a:r>
            <a:endParaRPr/>
          </a:p>
        </p:txBody>
      </p:sp>
      <p:sp>
        <p:nvSpPr>
          <p:cNvPr id="897" name="Google Shape;897;p83"/>
          <p:cNvSpPr txBox="1"/>
          <p:nvPr/>
        </p:nvSpPr>
        <p:spPr>
          <a:xfrm>
            <a:off x="586250" y="3985725"/>
            <a:ext cx="7687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just"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UcParenR"/>
            </a:pPr>
            <a:r>
              <a:rPr lang="en" sz="1100">
                <a:solidFill>
                  <a:schemeClr val="dk1"/>
                </a:solidFill>
              </a:rPr>
              <a:t>G</a:t>
            </a:r>
            <a:r>
              <a:rPr lang="en" sz="1100">
                <a:solidFill>
                  <a:schemeClr val="dk1"/>
                </a:solidFill>
              </a:rPr>
              <a:t>raph Autoencoder scheme tailored to reconstruction of the adjacency of the graph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UcParenR"/>
            </a:pPr>
            <a:r>
              <a:rPr lang="en" sz="1100">
                <a:solidFill>
                  <a:schemeClr val="dk1"/>
                </a:solidFill>
              </a:rPr>
              <a:t>Take the Embedding matrix of graph auto-encoder and train an indirect regression task for prediction of the expression values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UcParenR"/>
            </a:pPr>
            <a:r>
              <a:rPr lang="en" sz="1100">
                <a:solidFill>
                  <a:schemeClr val="dk1"/>
                </a:solidFill>
              </a:rPr>
              <a:t>Proposed approach of graph feature auto-encoder for end-to-end learning of graph node features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898" name="Google Shape;898;p83"/>
          <p:cNvSpPr/>
          <p:nvPr/>
        </p:nvSpPr>
        <p:spPr>
          <a:xfrm>
            <a:off x="159575" y="159750"/>
            <a:ext cx="964500" cy="303600"/>
          </a:xfrm>
          <a:prstGeom prst="chevron">
            <a:avLst>
              <a:gd fmla="val 50000" name="adj"/>
            </a:avLst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3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99" name="Google Shape;899;p83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84"/>
          <p:cNvSpPr txBox="1"/>
          <p:nvPr/>
        </p:nvSpPr>
        <p:spPr>
          <a:xfrm>
            <a:off x="978300" y="1134500"/>
            <a:ext cx="1434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Prediction </a:t>
            </a:r>
            <a:endParaRPr b="1" sz="1600"/>
          </a:p>
        </p:txBody>
      </p:sp>
      <p:sp>
        <p:nvSpPr>
          <p:cNvPr id="905" name="Google Shape;905;p84"/>
          <p:cNvSpPr txBox="1"/>
          <p:nvPr/>
        </p:nvSpPr>
        <p:spPr>
          <a:xfrm>
            <a:off x="4836225" y="1114800"/>
            <a:ext cx="1434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Imputation</a:t>
            </a:r>
            <a:endParaRPr b="1" sz="1600"/>
          </a:p>
        </p:txBody>
      </p:sp>
      <p:sp>
        <p:nvSpPr>
          <p:cNvPr id="906" name="Google Shape;906;p84"/>
          <p:cNvSpPr txBox="1"/>
          <p:nvPr/>
        </p:nvSpPr>
        <p:spPr>
          <a:xfrm>
            <a:off x="443700" y="1781175"/>
            <a:ext cx="3460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Each dimension of Y is predicted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 model</a:t>
            </a:r>
            <a:r>
              <a:rPr b="1" lang="en"/>
              <a:t> trained on X</a:t>
            </a:r>
            <a:endParaRPr b="1"/>
          </a:p>
        </p:txBody>
      </p:sp>
      <p:pic>
        <p:nvPicPr>
          <p:cNvPr id="907" name="Google Shape;907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300" y="2667925"/>
            <a:ext cx="2491025" cy="171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8" name="Google Shape;908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1363" y="2724150"/>
            <a:ext cx="2737275" cy="1654275"/>
          </a:xfrm>
          <a:prstGeom prst="rect">
            <a:avLst/>
          </a:prstGeom>
          <a:noFill/>
          <a:ln>
            <a:noFill/>
          </a:ln>
        </p:spPr>
      </p:pic>
      <p:sp>
        <p:nvSpPr>
          <p:cNvPr id="909" name="Google Shape;909;p84"/>
          <p:cNvSpPr txBox="1"/>
          <p:nvPr/>
        </p:nvSpPr>
        <p:spPr>
          <a:xfrm>
            <a:off x="4419600" y="1781175"/>
            <a:ext cx="3460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dk1"/>
                </a:solidFill>
              </a:rPr>
              <a:t>A single model </a:t>
            </a:r>
            <a:r>
              <a:rPr lang="en">
                <a:solidFill>
                  <a:schemeClr val="dk1"/>
                </a:solidFill>
              </a:rPr>
              <a:t>is used to predict all values of the feature matrix.</a:t>
            </a:r>
            <a:endParaRPr/>
          </a:p>
        </p:txBody>
      </p:sp>
      <p:sp>
        <p:nvSpPr>
          <p:cNvPr id="910" name="Google Shape;910;p84"/>
          <p:cNvSpPr txBox="1"/>
          <p:nvPr>
            <p:ph type="title"/>
          </p:nvPr>
        </p:nvSpPr>
        <p:spPr>
          <a:xfrm>
            <a:off x="311700" y="481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of Prediction of Expression values </a:t>
            </a:r>
            <a:endParaRPr/>
          </a:p>
        </p:txBody>
      </p:sp>
      <p:sp>
        <p:nvSpPr>
          <p:cNvPr id="911" name="Google Shape;911;p84"/>
          <p:cNvSpPr/>
          <p:nvPr/>
        </p:nvSpPr>
        <p:spPr>
          <a:xfrm>
            <a:off x="126375" y="177750"/>
            <a:ext cx="964500" cy="303600"/>
          </a:xfrm>
          <a:prstGeom prst="chevron">
            <a:avLst>
              <a:gd fmla="val 50000" name="adj"/>
            </a:avLst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4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2" name="Google Shape;912;p84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9"/>
          <p:cNvSpPr txBox="1"/>
          <p:nvPr>
            <p:ph type="title"/>
          </p:nvPr>
        </p:nvSpPr>
        <p:spPr>
          <a:xfrm>
            <a:off x="790675" y="1714350"/>
            <a:ext cx="33660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Paradigms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Routes</a:t>
            </a:r>
            <a:endParaRPr/>
          </a:p>
        </p:txBody>
      </p:sp>
      <p:sp>
        <p:nvSpPr>
          <p:cNvPr id="490" name="Google Shape;490;p49"/>
          <p:cNvSpPr/>
          <p:nvPr/>
        </p:nvSpPr>
        <p:spPr>
          <a:xfrm>
            <a:off x="7724775" y="276225"/>
            <a:ext cx="1247700" cy="1239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9"/>
          <p:cNvSpPr/>
          <p:nvPr/>
        </p:nvSpPr>
        <p:spPr>
          <a:xfrm>
            <a:off x="8412350" y="4769175"/>
            <a:ext cx="538500" cy="21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2" name="Google Shape;492;p49"/>
          <p:cNvPicPr preferRelativeResize="0"/>
          <p:nvPr/>
        </p:nvPicPr>
        <p:blipFill rotWithShape="1">
          <a:blip r:embed="rId3">
            <a:alphaModFix/>
          </a:blip>
          <a:srcRect b="0" l="25244" r="27561" t="21611"/>
          <a:stretch/>
        </p:blipFill>
        <p:spPr>
          <a:xfrm>
            <a:off x="4313775" y="0"/>
            <a:ext cx="4830223" cy="451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Research Advancements</a:t>
            </a:r>
            <a:endParaRPr/>
          </a:p>
        </p:txBody>
      </p:sp>
      <p:sp>
        <p:nvSpPr>
          <p:cNvPr id="918" name="Google Shape;918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2200"/>
              </a:spcBef>
              <a:spcAft>
                <a:spcPts val="0"/>
              </a:spcAft>
              <a:buClr>
                <a:srgbClr val="333336"/>
              </a:buClr>
              <a:buSzPts val="1600"/>
              <a:buFont typeface="Google Sans"/>
              <a:buChar char="•"/>
            </a:pP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Graph</a:t>
            </a: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 Embedding -&gt; Prediction</a:t>
            </a:r>
            <a:r>
              <a:rPr b="1"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is</a:t>
            </a:r>
            <a:r>
              <a:rPr b="1"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 extremely computationally expensive</a:t>
            </a:r>
            <a:endParaRPr b="1" sz="1600">
              <a:solidFill>
                <a:srgbClr val="33333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333336"/>
              </a:buClr>
              <a:buSzPts val="1600"/>
              <a:buFont typeface="Google Sans"/>
              <a:buChar char="•"/>
            </a:pP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Training separate model for every desired gene output</a:t>
            </a:r>
            <a:endParaRPr sz="1600">
              <a:solidFill>
                <a:srgbClr val="33333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333336"/>
              </a:buClr>
              <a:buSzPts val="1600"/>
              <a:buFont typeface="Google Sans"/>
              <a:buChar char="•"/>
            </a:pP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Highly unstable, susceptible to poor choice of genes</a:t>
            </a:r>
            <a:endParaRPr sz="1600">
              <a:solidFill>
                <a:srgbClr val="33333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33336"/>
              </a:buClr>
              <a:buSzPts val="1600"/>
              <a:buFont typeface="Google Sans"/>
              <a:buChar char="•"/>
            </a:pP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Identified and confirmed </a:t>
            </a:r>
            <a:r>
              <a:rPr b="1"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a subtle bug </a:t>
            </a: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in existing implementation</a:t>
            </a:r>
            <a:endParaRPr sz="1600">
              <a:solidFill>
                <a:srgbClr val="33333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333336"/>
              </a:buClr>
              <a:buSzPts val="1600"/>
              <a:buFont typeface="Google Sans"/>
              <a:buChar char="•"/>
            </a:pPr>
            <a:r>
              <a:rPr b="1"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Data leakage </a:t>
            </a: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in training allowed the model to peek at test data</a:t>
            </a:r>
            <a:endParaRPr sz="1600">
              <a:solidFill>
                <a:srgbClr val="33333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33336"/>
              </a:buClr>
              <a:buSzPts val="1600"/>
              <a:buFont typeface="Google Sans"/>
              <a:buChar char="•"/>
            </a:pP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Studied the logistical weaknesses of the imputation model</a:t>
            </a:r>
            <a:endParaRPr sz="1600">
              <a:solidFill>
                <a:srgbClr val="33333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333336"/>
              </a:buClr>
              <a:buSzPts val="1600"/>
              <a:buFont typeface="Google Sans"/>
              <a:buChar char="•"/>
            </a:pP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Current implementation assumes</a:t>
            </a:r>
            <a:r>
              <a:rPr b="1"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 arbitrary training sample size as layer size</a:t>
            </a:r>
            <a:endParaRPr b="1" sz="1600">
              <a:solidFill>
                <a:srgbClr val="33333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333336"/>
              </a:buClr>
              <a:buSzPts val="1600"/>
              <a:buFont typeface="Google Sans"/>
              <a:buChar char="•"/>
            </a:pP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This prevents exploratory analysis and targeted one-off imputation</a:t>
            </a:r>
            <a:endParaRPr sz="1600">
              <a:solidFill>
                <a:srgbClr val="33333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33336"/>
              </a:buClr>
              <a:buSzPts val="1600"/>
              <a:buFont typeface="Google Sans"/>
              <a:buChar char="•"/>
            </a:pPr>
            <a:r>
              <a:rPr b="1"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A</a:t>
            </a:r>
            <a:r>
              <a:rPr b="1"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ctive area of research</a:t>
            </a:r>
            <a:r>
              <a:rPr lang="en" sz="1600">
                <a:solidFill>
                  <a:srgbClr val="333336"/>
                </a:solidFill>
                <a:latin typeface="Google Sans"/>
                <a:ea typeface="Google Sans"/>
                <a:cs typeface="Google Sans"/>
                <a:sym typeface="Google Sans"/>
              </a:rPr>
              <a:t>: Hasibi has indicated the above is precisely where he suggests proceeding next in future papers</a:t>
            </a:r>
            <a:endParaRPr sz="1600">
              <a:solidFill>
                <a:srgbClr val="33333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9" name="Google Shape;919;p85"/>
          <p:cNvSpPr/>
          <p:nvPr/>
        </p:nvSpPr>
        <p:spPr>
          <a:xfrm>
            <a:off x="237750" y="189900"/>
            <a:ext cx="964500" cy="303600"/>
          </a:xfrm>
          <a:prstGeom prst="chevron">
            <a:avLst>
              <a:gd fmla="val 50000" name="adj"/>
            </a:avLst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5</a:t>
            </a:r>
            <a:endParaRPr b="1" sz="14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20" name="Google Shape;920;p85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86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and Future Work</a:t>
            </a:r>
            <a:endParaRPr/>
          </a:p>
        </p:txBody>
      </p:sp>
      <p:sp>
        <p:nvSpPr>
          <p:cNvPr id="926" name="Google Shape;926;p86"/>
          <p:cNvSpPr/>
          <p:nvPr/>
        </p:nvSpPr>
        <p:spPr>
          <a:xfrm>
            <a:off x="7938525" y="294025"/>
            <a:ext cx="1073100" cy="147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86"/>
          <p:cNvSpPr/>
          <p:nvPr/>
        </p:nvSpPr>
        <p:spPr>
          <a:xfrm>
            <a:off x="8379550" y="4733700"/>
            <a:ext cx="632100" cy="24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87"/>
          <p:cNvSpPr txBox="1"/>
          <p:nvPr>
            <p:ph type="ctrTitle"/>
          </p:nvPr>
        </p:nvSpPr>
        <p:spPr>
          <a:xfrm>
            <a:off x="845100" y="855400"/>
            <a:ext cx="8520600" cy="38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BBC04"/>
                </a:solidFill>
                <a:latin typeface="Nunito"/>
                <a:ea typeface="Nunito"/>
                <a:cs typeface="Nunito"/>
                <a:sym typeface="Nunito"/>
              </a:rPr>
              <a:t>Route 1: Baseline Prediction Methods</a:t>
            </a:r>
            <a:endParaRPr b="1" sz="18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Confirmed the complexity of the problem: classical and naive methods are a poor fit</a:t>
            </a:r>
            <a:endParaRPr sz="13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D8E3E"/>
                </a:solidFill>
                <a:latin typeface="Nunito"/>
                <a:ea typeface="Nunito"/>
                <a:cs typeface="Nunito"/>
                <a:sym typeface="Nunito"/>
              </a:rPr>
              <a:t>Route 2: Prediction Using Landmark 1000 as advanced feature selection</a:t>
            </a:r>
            <a:endParaRPr b="1" sz="1800">
              <a:solidFill>
                <a:srgbClr val="1D8E3E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Gene selection is critical for sensitivity analysis</a:t>
            </a:r>
            <a:endParaRPr sz="13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Perturbation driven data sets are optimal - without variability, certain methods are infeasible</a:t>
            </a:r>
            <a:endParaRPr sz="13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Route 3:  Imputation and (Variational) Autoencoder </a:t>
            </a:r>
            <a:endParaRPr b="1" sz="1800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Great performance and the most “correct” methodology, but limited utility and sensitivity</a:t>
            </a:r>
            <a:endParaRPr b="1" sz="1800">
              <a:solidFill>
                <a:srgbClr val="519BF7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19BF7"/>
                </a:solidFill>
                <a:latin typeface="Nunito"/>
                <a:ea typeface="Nunito"/>
                <a:cs typeface="Nunito"/>
                <a:sym typeface="Nunito"/>
              </a:rPr>
              <a:t>Route 4: Graph Neural Networks</a:t>
            </a:r>
            <a:endParaRPr b="1" sz="1800">
              <a:solidFill>
                <a:srgbClr val="519BF7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Non-euclidean geometries model the underlying physiology more closely, but framing is essential</a:t>
            </a:r>
            <a:endParaRPr sz="13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Identified many common pitfalls (even in the latest research) and future directions to approach</a:t>
            </a:r>
            <a:endParaRPr sz="13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33" name="Google Shape;933;p87"/>
          <p:cNvSpPr txBox="1"/>
          <p:nvPr>
            <p:ph idx="1" type="subTitle"/>
          </p:nvPr>
        </p:nvSpPr>
        <p:spPr>
          <a:xfrm>
            <a:off x="311700" y="336050"/>
            <a:ext cx="85206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Key Insights and Takeaways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934" name="Google Shape;934;p87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86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5" name="Google Shape;935;p87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87"/>
          <p:cNvSpPr txBox="1"/>
          <p:nvPr/>
        </p:nvSpPr>
        <p:spPr>
          <a:xfrm>
            <a:off x="4236350" y="2794225"/>
            <a:ext cx="426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A61C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37" name="Google Shape;937;p87"/>
          <p:cNvCxnSpPr/>
          <p:nvPr/>
        </p:nvCxnSpPr>
        <p:spPr>
          <a:xfrm flipH="1">
            <a:off x="2057250" y="3162300"/>
            <a:ext cx="514500" cy="324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8" name="Google Shape;938;p87"/>
          <p:cNvSpPr/>
          <p:nvPr/>
        </p:nvSpPr>
        <p:spPr>
          <a:xfrm rot="-5400000">
            <a:off x="-145075" y="1691000"/>
            <a:ext cx="1578300" cy="4239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Feature Selection &amp; Prediction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39" name="Google Shape;939;p87"/>
          <p:cNvSpPr/>
          <p:nvPr/>
        </p:nvSpPr>
        <p:spPr>
          <a:xfrm rot="-5400000">
            <a:off x="-292525" y="3463700"/>
            <a:ext cx="1873200" cy="4239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Underlying Structure &amp; Network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88"/>
          <p:cNvSpPr txBox="1"/>
          <p:nvPr>
            <p:ph type="title"/>
          </p:nvPr>
        </p:nvSpPr>
        <p:spPr>
          <a:xfrm>
            <a:off x="3378550" y="2852500"/>
            <a:ext cx="187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cxnSp>
        <p:nvCxnSpPr>
          <p:cNvPr id="945" name="Google Shape;945;p88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86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6" name="Google Shape;946;p88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7" name="Google Shape;947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9125" y="4006250"/>
            <a:ext cx="2971800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8" name="Google Shape;948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4100" y="3425200"/>
            <a:ext cx="1570200" cy="11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49" name="Google Shape;949;p88"/>
          <p:cNvSpPr txBox="1"/>
          <p:nvPr>
            <p:ph type="title"/>
          </p:nvPr>
        </p:nvSpPr>
        <p:spPr>
          <a:xfrm>
            <a:off x="311700" y="223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thanks to</a:t>
            </a:r>
            <a:endParaRPr/>
          </a:p>
        </p:txBody>
      </p:sp>
      <p:sp>
        <p:nvSpPr>
          <p:cNvPr id="950" name="Google Shape;950;p88"/>
          <p:cNvSpPr txBox="1"/>
          <p:nvPr>
            <p:ph type="title"/>
          </p:nvPr>
        </p:nvSpPr>
        <p:spPr>
          <a:xfrm>
            <a:off x="1667275" y="970975"/>
            <a:ext cx="19860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Inari Partners: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Karl Kremling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Ross Altman</a:t>
            </a:r>
            <a:endParaRPr sz="1600"/>
          </a:p>
        </p:txBody>
      </p:sp>
      <p:sp>
        <p:nvSpPr>
          <p:cNvPr id="951" name="Google Shape;951;p88"/>
          <p:cNvSpPr txBox="1"/>
          <p:nvPr>
            <p:ph type="title"/>
          </p:nvPr>
        </p:nvSpPr>
        <p:spPr>
          <a:xfrm>
            <a:off x="4936200" y="970975"/>
            <a:ext cx="19860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AC297r</a:t>
            </a:r>
            <a:r>
              <a:rPr lang="en" sz="1600"/>
              <a:t>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Chris Tanner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Phoebe Wong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0"/>
          <p:cNvSpPr txBox="1"/>
          <p:nvPr>
            <p:ph type="ctrTitle"/>
          </p:nvPr>
        </p:nvSpPr>
        <p:spPr>
          <a:xfrm>
            <a:off x="845100" y="855400"/>
            <a:ext cx="8520600" cy="38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BBC04"/>
                </a:solidFill>
                <a:latin typeface="Nunito"/>
                <a:ea typeface="Nunito"/>
                <a:cs typeface="Nunito"/>
                <a:sym typeface="Nunito"/>
              </a:rPr>
              <a:t>Route 1: Baseline Prediction Methods</a:t>
            </a:r>
            <a:endParaRPr b="1" sz="1800">
              <a:solidFill>
                <a:srgbClr val="FBBC0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Regression and ensemble methods with feature selection</a:t>
            </a:r>
            <a:endParaRPr sz="13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Simple densely connected neural network without feature selection</a:t>
            </a:r>
            <a:endParaRPr sz="13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D8E3E"/>
                </a:solidFill>
                <a:latin typeface="Nunito"/>
                <a:ea typeface="Nunito"/>
                <a:cs typeface="Nunito"/>
                <a:sym typeface="Nunito"/>
              </a:rPr>
              <a:t>Route 2: Prediction Using Landmark 1000 as advanced feature selection</a:t>
            </a:r>
            <a:endParaRPr sz="13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Route 3a: Autoencoder + Regression</a:t>
            </a:r>
            <a:endParaRPr b="1" sz="1800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Dimensionality Reduction </a:t>
            </a:r>
            <a:endParaRPr sz="13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"/>
              <a:buAutoNum type="alphaLcParenR"/>
            </a:pPr>
            <a:r>
              <a:rPr lang="en" sz="13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Prediction from Latent representation</a:t>
            </a:r>
            <a:endParaRPr sz="13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Route 3b: </a:t>
            </a:r>
            <a:r>
              <a:rPr b="1" lang="en" sz="1800">
                <a:solidFill>
                  <a:srgbClr val="EA4335"/>
                </a:solidFill>
                <a:latin typeface="Nunito"/>
                <a:ea typeface="Nunito"/>
                <a:cs typeface="Nunito"/>
                <a:sym typeface="Nunito"/>
              </a:rPr>
              <a:t>Imputation and Variational Autoencoder </a:t>
            </a:r>
            <a:endParaRPr b="1" sz="1800">
              <a:solidFill>
                <a:srgbClr val="519BF7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19BF7"/>
                </a:solidFill>
                <a:latin typeface="Nunito"/>
                <a:ea typeface="Nunito"/>
                <a:cs typeface="Nunito"/>
                <a:sym typeface="Nunito"/>
              </a:rPr>
              <a:t>Route 4: Graph Neural Networks</a:t>
            </a:r>
            <a:endParaRPr b="1" sz="33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98" name="Google Shape;498;p50"/>
          <p:cNvSpPr txBox="1"/>
          <p:nvPr>
            <p:ph idx="1" type="subTitle"/>
          </p:nvPr>
        </p:nvSpPr>
        <p:spPr>
          <a:xfrm>
            <a:off x="311700" y="336050"/>
            <a:ext cx="85206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Roadmap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499" name="Google Shape;499;p50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0" name="Google Shape;500;p50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50"/>
          <p:cNvSpPr txBox="1"/>
          <p:nvPr/>
        </p:nvSpPr>
        <p:spPr>
          <a:xfrm>
            <a:off x="4236350" y="2794225"/>
            <a:ext cx="426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A61C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02" name="Google Shape;502;p50"/>
          <p:cNvCxnSpPr/>
          <p:nvPr/>
        </p:nvCxnSpPr>
        <p:spPr>
          <a:xfrm flipH="1">
            <a:off x="2057250" y="3162300"/>
            <a:ext cx="514500" cy="324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3" name="Google Shape;503;p50"/>
          <p:cNvSpPr/>
          <p:nvPr/>
        </p:nvSpPr>
        <p:spPr>
          <a:xfrm rot="-5400000">
            <a:off x="-145075" y="1691000"/>
            <a:ext cx="1578300" cy="4239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Feature Selection &amp; Prediction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04" name="Google Shape;504;p50"/>
          <p:cNvSpPr/>
          <p:nvPr/>
        </p:nvSpPr>
        <p:spPr>
          <a:xfrm rot="-5400000">
            <a:off x="-292525" y="3463700"/>
            <a:ext cx="1873200" cy="4239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Underlying Structure &amp; Network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1"/>
          <p:cNvSpPr txBox="1"/>
          <p:nvPr>
            <p:ph idx="1" type="subTitle"/>
          </p:nvPr>
        </p:nvSpPr>
        <p:spPr>
          <a:xfrm>
            <a:off x="311700" y="336050"/>
            <a:ext cx="85206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Comparison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510" name="Google Shape;510;p51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1" name="Google Shape;511;p51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12" name="Google Shape;512;p51"/>
          <p:cNvGraphicFramePr/>
          <p:nvPr/>
        </p:nvGraphicFramePr>
        <p:xfrm>
          <a:off x="442875" y="104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{9DEBF5D1-6C93-4379-9816-557235DF1AA3}</a:tableStyleId>
              </a:tblPr>
              <a:tblGrid>
                <a:gridCol w="1226825"/>
                <a:gridCol w="1741175"/>
                <a:gridCol w="1779275"/>
                <a:gridCol w="1712600"/>
                <a:gridCol w="1722125"/>
              </a:tblGrid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Routes</a:t>
                      </a:r>
                      <a:endParaRPr b="1"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What are the predictors</a:t>
                      </a:r>
                      <a:endParaRPr b="1"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Methods of s</a:t>
                      </a:r>
                      <a:r>
                        <a:rPr b="1"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electing/processing of predictors</a:t>
                      </a:r>
                      <a:endParaRPr b="1"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Predicting on what</a:t>
                      </a:r>
                      <a:endParaRPr b="1"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Methods for predicting</a:t>
                      </a:r>
                      <a:endParaRPr b="1"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1. Most correlated</a:t>
                      </a: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 genes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latin typeface="Nunito"/>
                          <a:ea typeface="Nunito"/>
                          <a:cs typeface="Nunito"/>
                          <a:sym typeface="Nunito"/>
                        </a:rPr>
                        <a:t>The neighboring genes of each gene, in terms of strength of pairwise correlations</a:t>
                      </a:r>
                      <a:endParaRPr sz="1200" u="sng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GENIE3 random forest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The expressions of each gene in the test samples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Various regressions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2</a:t>
                      </a: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. Landmark genes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latin typeface="Nunito"/>
                          <a:ea typeface="Nunito"/>
                          <a:cs typeface="Nunito"/>
                          <a:sym typeface="Nunito"/>
                        </a:rPr>
                        <a:t>The fixed Landmark 1000 genes</a:t>
                      </a:r>
                      <a:endParaRPr sz="1200" u="sng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Dimensionality reduction -&gt; stable clustering -&gt; centroids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The rest of the genes other than L1000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Various regressions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3. Imputation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latin typeface="Nunito"/>
                          <a:ea typeface="Nunito"/>
                          <a:cs typeface="Nunito"/>
                          <a:sym typeface="Nunito"/>
                        </a:rPr>
                        <a:t>The neighboring genes of each genes in terms of Euclidean distance</a:t>
                      </a:r>
                      <a:endParaRPr sz="1200" u="sng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KNN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Missing gene expressions and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missing genes in the leave-one-out test individual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KNN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latin typeface="Nunito"/>
                          <a:ea typeface="Nunito"/>
                          <a:cs typeface="Nunito"/>
                          <a:sym typeface="Nunito"/>
                        </a:rPr>
                        <a:t>Lower-dimensional space</a:t>
                      </a:r>
                      <a:endParaRPr sz="1200" u="sng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Variational Autoencoders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7" name="Google Shape;517;p52"/>
          <p:cNvGraphicFramePr/>
          <p:nvPr/>
        </p:nvGraphicFramePr>
        <p:xfrm>
          <a:off x="442875" y="1451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{9DEBF5D1-6C93-4379-9816-557235DF1AA3}</a:tableStyleId>
              </a:tblPr>
              <a:tblGrid>
                <a:gridCol w="1226825"/>
                <a:gridCol w="1741175"/>
                <a:gridCol w="1779275"/>
                <a:gridCol w="1712600"/>
                <a:gridCol w="1722125"/>
              </a:tblGrid>
              <a:tr h="1641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4</a:t>
                      </a: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.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Graph Neural Network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N</a:t>
                      </a:r>
                      <a:r>
                        <a:rPr lang="en" sz="1200" u="sng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etwork representation of the given data (i.e. PPI, adjacency / connectivity matrix),</a:t>
                      </a:r>
                      <a:endParaRPr sz="1200" u="sng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Raw expression matrix</a:t>
                      </a:r>
                      <a:endParaRPr sz="1200" u="sng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Uses graph autoencoders to simultaneously learn features of a network representation of expression data along with features of the expression data itself</a:t>
                      </a:r>
                      <a:endParaRPr sz="120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Missing feature values (i.e.  expression values) for a subset of nodes (i.e.  genes) in the given network using  feature values of surrounding nodes.</a:t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Nunito"/>
                        <a:buAutoNum type="alphaLcParenR"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Imputation</a:t>
                      </a:r>
                      <a:endParaRPr sz="9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Nunito"/>
                        <a:buAutoNum type="alphaLcParenR"/>
                      </a:pPr>
                      <a:r>
                        <a:rPr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Prediction</a:t>
                      </a:r>
                      <a:endParaRPr sz="9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18" name="Google Shape;518;p52"/>
          <p:cNvGraphicFramePr/>
          <p:nvPr/>
        </p:nvGraphicFramePr>
        <p:xfrm>
          <a:off x="442875" y="742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{9DEBF5D1-6C93-4379-9816-557235DF1AA3}</a:tableStyleId>
              </a:tblPr>
              <a:tblGrid>
                <a:gridCol w="1226825"/>
                <a:gridCol w="1741175"/>
                <a:gridCol w="1779275"/>
                <a:gridCol w="1712600"/>
                <a:gridCol w="1722125"/>
              </a:tblGrid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Routes</a:t>
                      </a:r>
                      <a:endParaRPr b="1"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What are the predictors</a:t>
                      </a:r>
                      <a:endParaRPr b="1"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Methods of selecting/processing of predictors</a:t>
                      </a:r>
                      <a:endParaRPr b="1"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Predicting on what</a:t>
                      </a:r>
                      <a:endParaRPr b="1"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Nunito"/>
                          <a:ea typeface="Nunito"/>
                          <a:cs typeface="Nunito"/>
                          <a:sym typeface="Nunito"/>
                        </a:rPr>
                        <a:t>Methods for predicting</a:t>
                      </a:r>
                      <a:endParaRPr b="1" sz="12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519" name="Google Shape;519;p52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EA43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0" name="Google Shape;520;p52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1: Prediction Using Most Correlated Genes</a:t>
            </a:r>
            <a:endParaRPr/>
          </a:p>
        </p:txBody>
      </p:sp>
      <p:sp>
        <p:nvSpPr>
          <p:cNvPr id="526" name="Google Shape;526;p53"/>
          <p:cNvSpPr/>
          <p:nvPr/>
        </p:nvSpPr>
        <p:spPr>
          <a:xfrm>
            <a:off x="7724775" y="276225"/>
            <a:ext cx="1266900" cy="1335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53"/>
          <p:cNvSpPr/>
          <p:nvPr/>
        </p:nvSpPr>
        <p:spPr>
          <a:xfrm>
            <a:off x="8412350" y="4769175"/>
            <a:ext cx="538500" cy="21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54"/>
          <p:cNvSpPr txBox="1"/>
          <p:nvPr>
            <p:ph type="title"/>
          </p:nvPr>
        </p:nvSpPr>
        <p:spPr>
          <a:xfrm>
            <a:off x="311700" y="252750"/>
            <a:ext cx="85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1a) : 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Regression and ensemble methods with feature selection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3" name="Google Shape;533;p54"/>
          <p:cNvCxnSpPr/>
          <p:nvPr/>
        </p:nvCxnSpPr>
        <p:spPr>
          <a:xfrm>
            <a:off x="30800" y="285875"/>
            <a:ext cx="0" cy="4609500"/>
          </a:xfrm>
          <a:prstGeom prst="straightConnector1">
            <a:avLst/>
          </a:prstGeom>
          <a:noFill/>
          <a:ln cap="flat" cmpd="sng" w="76200">
            <a:solidFill>
              <a:srgbClr val="FBBC0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4" name="Google Shape;534;p54"/>
          <p:cNvSpPr txBox="1"/>
          <p:nvPr/>
        </p:nvSpPr>
        <p:spPr>
          <a:xfrm>
            <a:off x="1170840" y="1218475"/>
            <a:ext cx="2419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GENIE3</a:t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535" name="Google Shape;535;p54"/>
          <p:cNvGrpSpPr/>
          <p:nvPr/>
        </p:nvGrpSpPr>
        <p:grpSpPr>
          <a:xfrm>
            <a:off x="3706378" y="1096084"/>
            <a:ext cx="4262330" cy="803700"/>
            <a:chOff x="3580525" y="1240475"/>
            <a:chExt cx="4230600" cy="803700"/>
          </a:xfrm>
        </p:grpSpPr>
        <p:sp>
          <p:nvSpPr>
            <p:cNvPr id="536" name="Google Shape;536;p54"/>
            <p:cNvSpPr/>
            <p:nvPr/>
          </p:nvSpPr>
          <p:spPr>
            <a:xfrm>
              <a:off x="3580525" y="1240475"/>
              <a:ext cx="42306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54"/>
            <p:cNvSpPr txBox="1"/>
            <p:nvPr/>
          </p:nvSpPr>
          <p:spPr>
            <a:xfrm>
              <a:off x="3691118" y="1325391"/>
              <a:ext cx="39972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t/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Using random forest regression to  calculate the pairwise correlation of all genes. For each gene, use as features the most correlated ones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6"/>
                </a:buClr>
                <a:buFont typeface="Roboto Condensed"/>
                <a:buNone/>
              </a:pPr>
              <a:r>
                <a:t/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538" name="Google Shape;538;p54"/>
          <p:cNvSpPr txBox="1"/>
          <p:nvPr/>
        </p:nvSpPr>
        <p:spPr>
          <a:xfrm>
            <a:off x="1374874" y="3561100"/>
            <a:ext cx="2215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Regressions of </a:t>
            </a: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different types</a:t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39" name="Google Shape;539;p54"/>
          <p:cNvSpPr/>
          <p:nvPr/>
        </p:nvSpPr>
        <p:spPr>
          <a:xfrm>
            <a:off x="7941775" y="263400"/>
            <a:ext cx="990300" cy="20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0" name="Google Shape;540;p54"/>
          <p:cNvGrpSpPr/>
          <p:nvPr/>
        </p:nvGrpSpPr>
        <p:grpSpPr>
          <a:xfrm>
            <a:off x="3706379" y="3210093"/>
            <a:ext cx="4262330" cy="1496570"/>
            <a:chOff x="3580525" y="1322318"/>
            <a:chExt cx="4230600" cy="803700"/>
          </a:xfrm>
        </p:grpSpPr>
        <p:sp>
          <p:nvSpPr>
            <p:cNvPr id="541" name="Google Shape;541;p54"/>
            <p:cNvSpPr/>
            <p:nvPr/>
          </p:nvSpPr>
          <p:spPr>
            <a:xfrm>
              <a:off x="3580525" y="1322318"/>
              <a:ext cx="42306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54"/>
            <p:cNvSpPr txBox="1"/>
            <p:nvPr/>
          </p:nvSpPr>
          <p:spPr>
            <a:xfrm>
              <a:off x="3691118" y="1407234"/>
              <a:ext cx="39972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Linear Regression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Lasso Regression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Lars Regression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Random Forest Regression (Bootstrap Aggregating)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Ada Boosting Regression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5F6368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Gradient Boosting </a:t>
              </a:r>
              <a:endParaRPr sz="11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543" name="Google Shape;543;p54"/>
          <p:cNvSpPr txBox="1"/>
          <p:nvPr/>
        </p:nvSpPr>
        <p:spPr>
          <a:xfrm>
            <a:off x="1170840" y="2311175"/>
            <a:ext cx="24195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Font typeface="Roboto Condensed"/>
              <a:buNone/>
            </a:pPr>
            <a:r>
              <a:rPr b="1" lang="en" sz="1900">
                <a:solidFill>
                  <a:srgbClr val="FBBC05"/>
                </a:solidFill>
                <a:latin typeface="Google Sans"/>
                <a:ea typeface="Google Sans"/>
                <a:cs typeface="Google Sans"/>
                <a:sym typeface="Google Sans"/>
              </a:rPr>
              <a:t>1000 Most Expressive Genes</a:t>
            </a:r>
            <a:endParaRPr b="1" i="0" sz="1900" u="none" cap="none" strike="noStrike">
              <a:solidFill>
                <a:srgbClr val="FBBC0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544" name="Google Shape;544;p54"/>
          <p:cNvGrpSpPr/>
          <p:nvPr/>
        </p:nvGrpSpPr>
        <p:grpSpPr>
          <a:xfrm>
            <a:off x="3706378" y="2158784"/>
            <a:ext cx="4262330" cy="803700"/>
            <a:chOff x="3580525" y="1240475"/>
            <a:chExt cx="4230600" cy="803700"/>
          </a:xfrm>
        </p:grpSpPr>
        <p:sp>
          <p:nvSpPr>
            <p:cNvPr id="545" name="Google Shape;545;p54"/>
            <p:cNvSpPr/>
            <p:nvPr/>
          </p:nvSpPr>
          <p:spPr>
            <a:xfrm>
              <a:off x="3580525" y="1240475"/>
              <a:ext cx="4230600" cy="80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54"/>
            <p:cNvSpPr txBox="1"/>
            <p:nvPr/>
          </p:nvSpPr>
          <p:spPr>
            <a:xfrm>
              <a:off x="3691118" y="1325391"/>
              <a:ext cx="3997200" cy="6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666666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Get the </a:t>
              </a:r>
              <a:r>
                <a:rPr lang="en" sz="1100">
                  <a:solidFill>
                    <a:srgbClr val="666666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Coefficient of Variation of all the genes and use as features the 1000 most expressive ones</a:t>
              </a:r>
              <a:endParaRPr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oogle GBO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